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84"/>
  </p:notesMasterIdLst>
  <p:sldIdLst>
    <p:sldId id="256" r:id="rId2"/>
    <p:sldId id="257" r:id="rId3"/>
    <p:sldId id="258" r:id="rId4"/>
    <p:sldId id="262" r:id="rId5"/>
    <p:sldId id="295" r:id="rId6"/>
    <p:sldId id="296" r:id="rId7"/>
    <p:sldId id="297" r:id="rId8"/>
    <p:sldId id="301" r:id="rId9"/>
    <p:sldId id="302" r:id="rId10"/>
    <p:sldId id="304" r:id="rId11"/>
    <p:sldId id="303" r:id="rId12"/>
    <p:sldId id="306" r:id="rId13"/>
    <p:sldId id="305" r:id="rId14"/>
    <p:sldId id="307" r:id="rId15"/>
    <p:sldId id="308" r:id="rId16"/>
    <p:sldId id="298" r:id="rId17"/>
    <p:sldId id="310" r:id="rId18"/>
    <p:sldId id="317" r:id="rId19"/>
    <p:sldId id="316" r:id="rId20"/>
    <p:sldId id="318" r:id="rId21"/>
    <p:sldId id="319" r:id="rId22"/>
    <p:sldId id="320" r:id="rId23"/>
    <p:sldId id="315" r:id="rId24"/>
    <p:sldId id="321" r:id="rId25"/>
    <p:sldId id="322" r:id="rId26"/>
    <p:sldId id="323" r:id="rId27"/>
    <p:sldId id="314" r:id="rId28"/>
    <p:sldId id="324" r:id="rId29"/>
    <p:sldId id="313" r:id="rId30"/>
    <p:sldId id="312" r:id="rId31"/>
    <p:sldId id="325" r:id="rId32"/>
    <p:sldId id="326" r:id="rId33"/>
    <p:sldId id="327" r:id="rId34"/>
    <p:sldId id="299" r:id="rId35"/>
    <p:sldId id="330" r:id="rId36"/>
    <p:sldId id="332" r:id="rId37"/>
    <p:sldId id="333" r:id="rId38"/>
    <p:sldId id="329" r:id="rId39"/>
    <p:sldId id="331" r:id="rId40"/>
    <p:sldId id="338" r:id="rId41"/>
    <p:sldId id="337" r:id="rId42"/>
    <p:sldId id="336" r:id="rId43"/>
    <p:sldId id="335" r:id="rId44"/>
    <p:sldId id="334" r:id="rId45"/>
    <p:sldId id="268" r:id="rId46"/>
    <p:sldId id="342" r:id="rId47"/>
    <p:sldId id="341" r:id="rId48"/>
    <p:sldId id="340" r:id="rId49"/>
    <p:sldId id="339" r:id="rId50"/>
    <p:sldId id="274" r:id="rId51"/>
    <p:sldId id="343" r:id="rId52"/>
    <p:sldId id="344" r:id="rId53"/>
    <p:sldId id="345" r:id="rId54"/>
    <p:sldId id="346" r:id="rId55"/>
    <p:sldId id="347" r:id="rId56"/>
    <p:sldId id="348" r:id="rId57"/>
    <p:sldId id="350" r:id="rId58"/>
    <p:sldId id="351" r:id="rId59"/>
    <p:sldId id="349" r:id="rId60"/>
    <p:sldId id="352" r:id="rId61"/>
    <p:sldId id="353" r:id="rId62"/>
    <p:sldId id="354" r:id="rId63"/>
    <p:sldId id="355" r:id="rId64"/>
    <p:sldId id="357" r:id="rId65"/>
    <p:sldId id="358" r:id="rId66"/>
    <p:sldId id="362" r:id="rId67"/>
    <p:sldId id="359" r:id="rId68"/>
    <p:sldId id="361" r:id="rId69"/>
    <p:sldId id="360" r:id="rId70"/>
    <p:sldId id="367" r:id="rId71"/>
    <p:sldId id="366" r:id="rId72"/>
    <p:sldId id="365" r:id="rId73"/>
    <p:sldId id="364" r:id="rId74"/>
    <p:sldId id="363" r:id="rId75"/>
    <p:sldId id="368" r:id="rId76"/>
    <p:sldId id="369" r:id="rId77"/>
    <p:sldId id="370" r:id="rId78"/>
    <p:sldId id="372" r:id="rId79"/>
    <p:sldId id="371" r:id="rId80"/>
    <p:sldId id="373" r:id="rId81"/>
    <p:sldId id="270" r:id="rId82"/>
    <p:sldId id="280" r:id="rId8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85"/>
      <p:bold r:id="rId86"/>
      <p:italic r:id="rId87"/>
      <p:boldItalic r:id="rId88"/>
    </p:embeddedFont>
    <p:embeddedFont>
      <p:font typeface="Josefin Slab SemiBold" pitchFamily="2" charset="0"/>
      <p:regular r:id="rId89"/>
      <p:bold r:id="rId90"/>
      <p:italic r:id="rId91"/>
      <p:boldItalic r:id="rId92"/>
    </p:embeddedFont>
    <p:embeddedFont>
      <p:font typeface="Lato" panose="020F0502020204030203" pitchFamily="34" charset="0"/>
      <p:regular r:id="rId93"/>
      <p:bold r:id="rId94"/>
      <p:italic r:id="rId95"/>
      <p:boldItalic r:id="rId96"/>
    </p:embeddedFont>
    <p:embeddedFont>
      <p:font typeface="Montserrat" panose="00000500000000000000" pitchFamily="2" charset="0"/>
      <p:regular r:id="rId97"/>
      <p:bold r:id="rId98"/>
      <p:italic r:id="rId99"/>
      <p:boldItalic r:id="rId100"/>
    </p:embeddedFont>
    <p:embeddedFont>
      <p:font typeface="Raleway" pitchFamily="2" charset="0"/>
      <p:regular r:id="rId101"/>
      <p:bold r:id="rId102"/>
      <p:italic r:id="rId103"/>
      <p:boldItalic r:id="rId104"/>
    </p:embeddedFont>
    <p:embeddedFont>
      <p:font typeface="Raleway" pitchFamily="2" charset="0"/>
      <p:regular r:id="rId101"/>
      <p:bold r:id="rId102"/>
      <p:italic r:id="rId103"/>
      <p:boldItalic r:id="rId104"/>
    </p:embeddedFont>
    <p:embeddedFont>
      <p:font typeface="Wingdings 3" panose="05040102010807070707" pitchFamily="18" charset="2"/>
      <p:regular r:id="rId10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AB54F3-9113-4A79-86C0-28C9BF45D684}">
  <a:tblStyle styleId="{DEAB54F3-9113-4A79-86C0-28C9BF45D6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3.fntdata"/><Relationship Id="rId102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9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639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87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421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95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697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8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293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460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079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4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524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81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921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025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631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185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394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392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402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6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1886a29a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e1886a29a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079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5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0151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630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425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8250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7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531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35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895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99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876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1646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881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727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524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1752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30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863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89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e39e3565a8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e39e3565a8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1590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3950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355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9626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1892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6877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26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7801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25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431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2119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3234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0258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5087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6082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9254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1566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9536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4801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98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2440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4380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9429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6519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548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655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1509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6146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7003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3307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56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9954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38dc7bb6a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38dc7bb6a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163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e49ec3022a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e49ec3022a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e39e3565a8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e39e3565a8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18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9456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437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7926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63896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1467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7874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8623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7503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6085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0699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51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9358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0098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body" idx="1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0556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7763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3638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8"/>
          <p:cNvSpPr txBox="1">
            <a:spLocks noGrp="1"/>
          </p:cNvSpPr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16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8287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7568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466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420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141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3058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0390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670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xfrm>
            <a:off x="2573336" y="1541168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Capítulo 4</a:t>
            </a:r>
            <a:endParaRPr dirty="0"/>
          </a:p>
        </p:txBody>
      </p:sp>
      <p:sp>
        <p:nvSpPr>
          <p:cNvPr id="865" name="Google Shape;865;p3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Universidad Técnica de Ambato</a:t>
            </a:r>
            <a:endParaRPr b="1" dirty="0"/>
          </a:p>
        </p:txBody>
      </p:sp>
      <p:grpSp>
        <p:nvGrpSpPr>
          <p:cNvPr id="866" name="Google Shape;866;p33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 descr="Inicio">
            <a:extLst>
              <a:ext uri="{FF2B5EF4-FFF2-40B4-BE49-F238E27FC236}">
                <a16:creationId xmlns:a16="http://schemas.microsoft.com/office/drawing/2014/main" id="{821171B4-5C72-4406-B1C6-8749C68E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2" y="894783"/>
            <a:ext cx="3417497" cy="11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3046641" y="4298834"/>
            <a:ext cx="305071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/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ANSI/TIA/EIA-569-A</a:t>
            </a:r>
            <a:endParaRPr lang="es-EC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F049ABA-B1E5-4589-80D2-D1BA4CC5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52" y="358977"/>
            <a:ext cx="7718668" cy="41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5112012" y="541199"/>
            <a:ext cx="305071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/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ANSI/TIA/EIA-606</a:t>
            </a:r>
            <a:endParaRPr lang="es-EC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  <p:grpSp>
        <p:nvGrpSpPr>
          <p:cNvPr id="1041" name="Google Shape;1041;p39"/>
          <p:cNvGrpSpPr/>
          <p:nvPr/>
        </p:nvGrpSpPr>
        <p:grpSpPr>
          <a:xfrm rot="16200000">
            <a:off x="6786309" y="1614602"/>
            <a:ext cx="1627190" cy="4119540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E92BECE5-712D-4FCF-A88D-699B31FD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0" y="297816"/>
            <a:ext cx="4562656" cy="44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1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5673029" y="3436765"/>
            <a:ext cx="305071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/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ANSI/TIA/EIA-606</a:t>
            </a:r>
            <a:endParaRPr lang="es-EC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8BD94E30-5C45-4405-BEDF-96B44DB5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52" y="605955"/>
            <a:ext cx="5503249" cy="35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7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3242110" y="4277100"/>
            <a:ext cx="215331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/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Formatos de Identificación</a:t>
            </a:r>
            <a:endParaRPr lang="es-EC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242EFC5-CDFE-4AB1-8D0E-CB59A48D4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7" y="652452"/>
            <a:ext cx="6298827" cy="36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3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3750963" y="4342393"/>
            <a:ext cx="215331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/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Formatos de Identificación</a:t>
            </a:r>
            <a:endParaRPr lang="es-EC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5266A083-3F0F-45D9-9630-D02A4218A8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1019" y="474745"/>
            <a:ext cx="7306129" cy="38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8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3193728" y="3709901"/>
            <a:ext cx="242982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/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Código de colores para las etiquetas ANSI/TIA/EIA-606</a:t>
            </a:r>
            <a:endParaRPr lang="es-EC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E35DB501-63E1-48AE-9905-D285C2163C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2126" y="253546"/>
            <a:ext cx="7066086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7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036358" y="689202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Especificaciones Estándar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A5AC8B1F-784F-4697-8209-B8F4A27D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620" y="1555602"/>
            <a:ext cx="6631793" cy="26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036358" y="689202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Especificaciones Estándar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605609AD-439D-4678-8194-89D61CA3F6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47243" y="1453262"/>
            <a:ext cx="66770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017541" y="960422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Especificaciones Estándar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F07F3072-E8AC-49DC-BE19-16D3A331FD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02713" y="977038"/>
            <a:ext cx="5126336" cy="31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95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719131" y="2377744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Topología de la Fibra Óptica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8FD87596-F38B-4297-AD59-C39286FC6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584" y="1122402"/>
            <a:ext cx="5582465" cy="36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9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902" name="Google Shape;902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just">
              <a:buNone/>
            </a:pPr>
            <a:r>
              <a:rPr lang="es-MX" sz="1600" dirty="0"/>
              <a:t>El cableado estructurado se define como el conjunto de cables, conectores, canalizaciones y dispositivos que componen la infraestructura de telecomunicaciones interior de un edificio o recinto. Su función es transportar señales desde unos dispositivos (emisores) a otros (receptores) con el objetivo de crear la red de área local del mismo.</a:t>
            </a:r>
          </a:p>
          <a:p>
            <a:pPr marL="139700" indent="0" algn="just">
              <a:buNone/>
            </a:pPr>
            <a:br>
              <a:rPr lang="es-MX" sz="1600" dirty="0"/>
            </a:br>
            <a:endParaRPr lang="es-MX" sz="1600" dirty="0"/>
          </a:p>
          <a:p>
            <a:pPr marL="139700" indent="0" algn="just">
              <a:buNone/>
            </a:pPr>
            <a:r>
              <a:rPr lang="es-MX" sz="1600" dirty="0">
                <a:effectLst/>
                <a:latin typeface="raleway" pitchFamily="2" charset="0"/>
              </a:rPr>
              <a:t>A la hora de realizar una instalación de cableado estructurado se debe de tener en cuenta los elementos a conectar, las características y el diseño del lugar en el que se va a instalar y el crecimiento futuro de dicha instalación, por lo que la cantidad de cables a colocar ha de satisfacer necesidades de ampliación futuras.</a:t>
            </a:r>
            <a:r>
              <a:rPr lang="es-MX" sz="1600" dirty="0"/>
              <a:t> </a:t>
            </a:r>
            <a:r>
              <a:rPr lang="es-MX" sz="1600" dirty="0">
                <a:effectLst/>
                <a:latin typeface="raleway" pitchFamily="2" charset="0"/>
              </a:rPr>
              <a:t>(Romero, 2013)</a:t>
            </a:r>
            <a:endParaRPr lang="es-MX" sz="1600" dirty="0">
              <a:effectLst/>
            </a:endParaRPr>
          </a:p>
          <a:p>
            <a:endParaRPr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719131" y="2377744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Topología de la Fibra Óptica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BCC6515-4077-4EBC-9CDA-3A76F0AC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44" y="780907"/>
            <a:ext cx="5644625" cy="37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6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719131" y="2377744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Topología de la Fibra Óptica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61B7B89-4294-458B-993C-7AD742D35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453" y="819888"/>
            <a:ext cx="5509740" cy="35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0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719131" y="2377744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Topología de la Fibra Óptica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9A657A1-FE41-4525-833D-05DDF35F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654" y="609591"/>
            <a:ext cx="4690495" cy="392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50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036358" y="689202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Nombre de Especificación de Red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6E637D06-ED80-4B62-BCFE-47624493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62" y="1283688"/>
            <a:ext cx="5934148" cy="325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14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036358" y="689202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Nombre de Especificación de Red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C8EE20F1-3823-429F-B030-0B41AB62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482" y="796497"/>
            <a:ext cx="4108111" cy="375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2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036358" y="689202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FTTX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2229405-EC25-4539-A32E-0306FB55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8" y="1486347"/>
            <a:ext cx="8153400" cy="24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59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036358" y="689202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FTTX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DAFDB2BB-304D-498A-8BDD-9611C3C8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48" y="970109"/>
            <a:ext cx="3928353" cy="359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62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036358" y="689202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Arquitectura FTTx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82260BF1-2E3D-4ED3-AAC2-6BC3F8B5A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4"/>
          <a:stretch/>
        </p:blipFill>
        <p:spPr>
          <a:xfrm>
            <a:off x="3138083" y="1394014"/>
            <a:ext cx="3792659" cy="36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6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341213" y="2377744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Arquitectura FTTx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DB4FF2D-77DB-4E72-BD15-8D9715D2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696" y="1047026"/>
            <a:ext cx="3428824" cy="38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05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036358" y="689202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FTTX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2674131-07B8-48D0-9847-07BDA0BA9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" r="1013" b="-1"/>
          <a:stretch/>
        </p:blipFill>
        <p:spPr>
          <a:xfrm>
            <a:off x="1409757" y="1379993"/>
            <a:ext cx="7208791" cy="3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4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</a:t>
            </a:r>
            <a:endParaRPr/>
          </a:p>
        </p:txBody>
      </p:sp>
      <p:sp>
        <p:nvSpPr>
          <p:cNvPr id="909" name="Google Shape;909;p3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0" name="Google Shape;910;p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911" name="Google Shape;911;p35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912" name="Google Shape;912;p35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3" name="Google Shape;913;p35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914" name="Google Shape;914;p35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</a:t>
            </a:r>
            <a:endParaRPr/>
          </a:p>
        </p:txBody>
      </p:sp>
      <p:sp>
        <p:nvSpPr>
          <p:cNvPr id="916" name="Google Shape;916;p35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17" name="Google Shape;917;p35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918" name="Google Shape;918;p35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INTERESTS</a:t>
            </a:r>
            <a:endParaRPr/>
          </a:p>
        </p:txBody>
      </p:sp>
      <p:sp>
        <p:nvSpPr>
          <p:cNvPr id="919" name="Google Shape;919;p35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20" name="Google Shape;920;p35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grpSp>
        <p:nvGrpSpPr>
          <p:cNvPr id="921" name="Google Shape;921;p35"/>
          <p:cNvGrpSpPr/>
          <p:nvPr/>
        </p:nvGrpSpPr>
        <p:grpSpPr>
          <a:xfrm>
            <a:off x="6673825" y="1829350"/>
            <a:ext cx="2649775" cy="3476500"/>
            <a:chOff x="6528600" y="1774925"/>
            <a:chExt cx="2649775" cy="3476500"/>
          </a:xfrm>
        </p:grpSpPr>
        <p:sp>
          <p:nvSpPr>
            <p:cNvPr id="922" name="Google Shape;922;p35"/>
            <p:cNvSpPr/>
            <p:nvPr/>
          </p:nvSpPr>
          <p:spPr>
            <a:xfrm>
              <a:off x="6737575" y="331445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0" y="2007"/>
                  </a:moveTo>
                  <a:cubicBezTo>
                    <a:pt x="0" y="3831"/>
                    <a:pt x="2189" y="4712"/>
                    <a:pt x="3465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0" y="913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825725" y="24208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36536"/>
                  </a:moveTo>
                  <a:lnTo>
                    <a:pt x="36262" y="0"/>
                  </a:lnTo>
                  <a:lnTo>
                    <a:pt x="9371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632700" y="17749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59272"/>
                  </a:moveTo>
                  <a:lnTo>
                    <a:pt x="25442" y="59272"/>
                  </a:lnTo>
                  <a:lnTo>
                    <a:pt x="25442" y="33435"/>
                  </a:lnTo>
                  <a:lnTo>
                    <a:pt x="66871" y="33435"/>
                  </a:lnTo>
                  <a:lnTo>
                    <a:pt x="66871" y="0"/>
                  </a:lnTo>
                  <a:lnTo>
                    <a:pt x="10182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528600" y="3209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6789250" y="2050750"/>
              <a:ext cx="2389125" cy="955975"/>
            </a:xfrm>
            <a:custGeom>
              <a:avLst/>
              <a:gdLst/>
              <a:ahLst/>
              <a:cxnLst/>
              <a:rect l="l" t="t" r="r" b="b"/>
              <a:pathLst>
                <a:path w="95565" h="38239" fill="none" extrusionOk="0">
                  <a:moveTo>
                    <a:pt x="0" y="38238"/>
                  </a:moveTo>
                  <a:lnTo>
                    <a:pt x="37843" y="1"/>
                  </a:lnTo>
                  <a:lnTo>
                    <a:pt x="95564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6699575" y="29915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6737575" y="35948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0" y="2706"/>
                  </a:moveTo>
                  <a:cubicBezTo>
                    <a:pt x="0" y="913"/>
                    <a:pt x="2189" y="1"/>
                    <a:pt x="3465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0" y="3830"/>
                    <a:pt x="0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6825725" y="36921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0"/>
                  </a:moveTo>
                  <a:lnTo>
                    <a:pt x="36262" y="36536"/>
                  </a:lnTo>
                  <a:lnTo>
                    <a:pt x="93710" y="36536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6632700" y="37696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1"/>
                  </a:moveTo>
                  <a:lnTo>
                    <a:pt x="25442" y="1"/>
                  </a:lnTo>
                  <a:lnTo>
                    <a:pt x="25442" y="25837"/>
                  </a:lnTo>
                  <a:lnTo>
                    <a:pt x="66871" y="25837"/>
                  </a:lnTo>
                  <a:lnTo>
                    <a:pt x="66871" y="59272"/>
                  </a:lnTo>
                  <a:lnTo>
                    <a:pt x="101826" y="59272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6528600" y="36997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6789250" y="4019625"/>
              <a:ext cx="2389125" cy="956725"/>
            </a:xfrm>
            <a:custGeom>
              <a:avLst/>
              <a:gdLst/>
              <a:ahLst/>
              <a:cxnLst/>
              <a:rect l="l" t="t" r="r" b="b"/>
              <a:pathLst>
                <a:path w="95565" h="38269" fill="none" extrusionOk="0">
                  <a:moveTo>
                    <a:pt x="0" y="1"/>
                  </a:moveTo>
                  <a:lnTo>
                    <a:pt x="37843" y="38269"/>
                  </a:lnTo>
                  <a:lnTo>
                    <a:pt x="95564" y="38269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6699575" y="39178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1" y="2706"/>
                  </a:moveTo>
                  <a:cubicBezTo>
                    <a:pt x="1" y="913"/>
                    <a:pt x="2189" y="1"/>
                    <a:pt x="3466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1" y="3831"/>
                    <a:pt x="1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5"/>
          <p:cNvGrpSpPr/>
          <p:nvPr/>
        </p:nvGrpSpPr>
        <p:grpSpPr>
          <a:xfrm>
            <a:off x="6521425" y="118391"/>
            <a:ext cx="2853985" cy="1525277"/>
            <a:chOff x="6521425" y="153500"/>
            <a:chExt cx="2853985" cy="1525277"/>
          </a:xfrm>
        </p:grpSpPr>
        <p:grpSp>
          <p:nvGrpSpPr>
            <p:cNvPr id="935" name="Google Shape;935;p35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936" name="Google Shape;936;p35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5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5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939" name="Google Shape;939;p35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" name="Google Shape;941;p35"/>
            <p:cNvSpPr/>
            <p:nvPr/>
          </p:nvSpPr>
          <p:spPr>
            <a:xfrm>
              <a:off x="6775775" y="828443"/>
              <a:ext cx="1708408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943;p35"/>
            <p:cNvGrpSpPr/>
            <p:nvPr/>
          </p:nvGrpSpPr>
          <p:grpSpPr>
            <a:xfrm>
              <a:off x="6673825" y="951277"/>
              <a:ext cx="1810358" cy="117800"/>
              <a:chOff x="6673825" y="951277"/>
              <a:chExt cx="1810358" cy="117800"/>
            </a:xfrm>
          </p:grpSpPr>
          <p:sp>
            <p:nvSpPr>
              <p:cNvPr id="944" name="Google Shape;944;p35"/>
              <p:cNvSpPr/>
              <p:nvPr/>
            </p:nvSpPr>
            <p:spPr>
              <a:xfrm>
                <a:off x="6775775" y="990814"/>
                <a:ext cx="1708408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39150" h="578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9150" y="578"/>
                    </a:lnTo>
                    <a:lnTo>
                      <a:pt x="39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>
                <a:off x="6673825" y="951277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946;p35"/>
            <p:cNvGrpSpPr/>
            <p:nvPr/>
          </p:nvGrpSpPr>
          <p:grpSpPr>
            <a:xfrm>
              <a:off x="6826225" y="1108284"/>
              <a:ext cx="2549185" cy="396427"/>
              <a:chOff x="6826225" y="1090729"/>
              <a:chExt cx="2549185" cy="396427"/>
            </a:xfrm>
          </p:grpSpPr>
          <p:sp>
            <p:nvSpPr>
              <p:cNvPr id="947" name="Google Shape;947;p35"/>
              <p:cNvSpPr/>
              <p:nvPr/>
            </p:nvSpPr>
            <p:spPr>
              <a:xfrm>
                <a:off x="6928175" y="1136704"/>
                <a:ext cx="2447235" cy="350453"/>
              </a:xfrm>
              <a:custGeom>
                <a:avLst/>
                <a:gdLst/>
                <a:ahLst/>
                <a:cxnLst/>
                <a:rect l="l" t="t" r="r" b="b"/>
                <a:pathLst>
                  <a:path w="56081" h="8031" extrusionOk="0">
                    <a:moveTo>
                      <a:pt x="35564" y="1"/>
                    </a:moveTo>
                    <a:cubicBezTo>
                      <a:pt x="35533" y="1"/>
                      <a:pt x="35502" y="3"/>
                      <a:pt x="35472" y="7"/>
                    </a:cubicBezTo>
                    <a:lnTo>
                      <a:pt x="0" y="7"/>
                    </a:lnTo>
                    <a:lnTo>
                      <a:pt x="0" y="584"/>
                    </a:lnTo>
                    <a:lnTo>
                      <a:pt x="35594" y="584"/>
                    </a:lnTo>
                    <a:cubicBezTo>
                      <a:pt x="35624" y="614"/>
                      <a:pt x="35654" y="645"/>
                      <a:pt x="35685" y="675"/>
                    </a:cubicBezTo>
                    <a:cubicBezTo>
                      <a:pt x="35746" y="736"/>
                      <a:pt x="35776" y="797"/>
                      <a:pt x="35837" y="827"/>
                    </a:cubicBezTo>
                    <a:lnTo>
                      <a:pt x="42706" y="7697"/>
                    </a:lnTo>
                    <a:cubicBezTo>
                      <a:pt x="42858" y="7909"/>
                      <a:pt x="43132" y="8031"/>
                      <a:pt x="43375" y="8031"/>
                    </a:cubicBezTo>
                    <a:lnTo>
                      <a:pt x="43527" y="8001"/>
                    </a:lnTo>
                    <a:lnTo>
                      <a:pt x="56080" y="8001"/>
                    </a:lnTo>
                    <a:lnTo>
                      <a:pt x="56080" y="7423"/>
                    </a:lnTo>
                    <a:lnTo>
                      <a:pt x="43497" y="7423"/>
                    </a:lnTo>
                    <a:cubicBezTo>
                      <a:pt x="43284" y="7423"/>
                      <a:pt x="43223" y="7423"/>
                      <a:pt x="43223" y="7362"/>
                    </a:cubicBezTo>
                    <a:lnTo>
                      <a:pt x="36232" y="371"/>
                    </a:lnTo>
                    <a:cubicBezTo>
                      <a:pt x="36202" y="341"/>
                      <a:pt x="36171" y="311"/>
                      <a:pt x="36141" y="280"/>
                    </a:cubicBezTo>
                    <a:cubicBezTo>
                      <a:pt x="36008" y="94"/>
                      <a:pt x="35782" y="1"/>
                      <a:pt x="3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5"/>
              <p:cNvSpPr/>
              <p:nvPr/>
            </p:nvSpPr>
            <p:spPr>
              <a:xfrm>
                <a:off x="6826225" y="1090729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49;p35"/>
            <p:cNvGrpSpPr/>
            <p:nvPr/>
          </p:nvGrpSpPr>
          <p:grpSpPr>
            <a:xfrm>
              <a:off x="6521425" y="1294500"/>
              <a:ext cx="2256028" cy="384277"/>
              <a:chOff x="6521425" y="1294500"/>
              <a:chExt cx="2256028" cy="384277"/>
            </a:xfrm>
          </p:grpSpPr>
          <p:sp>
            <p:nvSpPr>
              <p:cNvPr id="950" name="Google Shape;950;p35"/>
              <p:cNvSpPr/>
              <p:nvPr/>
            </p:nvSpPr>
            <p:spPr>
              <a:xfrm>
                <a:off x="6623375" y="1336528"/>
                <a:ext cx="2154078" cy="342249"/>
              </a:xfrm>
              <a:custGeom>
                <a:avLst/>
                <a:gdLst/>
                <a:ahLst/>
                <a:cxnLst/>
                <a:rect l="l" t="t" r="r" b="b"/>
                <a:pathLst>
                  <a:path w="49363" h="7843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4104" y="578"/>
                    </a:lnTo>
                    <a:lnTo>
                      <a:pt x="41095" y="7569"/>
                    </a:lnTo>
                    <a:lnTo>
                      <a:pt x="41369" y="7842"/>
                    </a:lnTo>
                    <a:lnTo>
                      <a:pt x="49363" y="7842"/>
                    </a:lnTo>
                    <a:lnTo>
                      <a:pt x="49363" y="7265"/>
                    </a:lnTo>
                    <a:lnTo>
                      <a:pt x="41642" y="7265"/>
                    </a:lnTo>
                    <a:lnTo>
                      <a:pt x="34408" y="31"/>
                    </a:lnTo>
                    <a:lnTo>
                      <a:pt x="34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5"/>
              <p:cNvSpPr/>
              <p:nvPr/>
            </p:nvSpPr>
            <p:spPr>
              <a:xfrm>
                <a:off x="6521425" y="12945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52" name="Google Shape;952;p35"/>
          <p:cNvCxnSpPr>
            <a:stCxn id="909" idx="3"/>
            <a:endCxn id="912" idx="1"/>
          </p:cNvCxnSpPr>
          <p:nvPr/>
        </p:nvCxnSpPr>
        <p:spPr>
          <a:xfrm>
            <a:off x="1621725" y="1688925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53" name="Google Shape;953;p35"/>
          <p:cNvCxnSpPr/>
          <p:nvPr/>
        </p:nvCxnSpPr>
        <p:spPr>
          <a:xfrm>
            <a:off x="1621725" y="3353475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C992008-2C72-3F97-6AD4-BE50E0D4B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8" y="1488229"/>
            <a:ext cx="6000840" cy="314584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862186" y="754516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FTTX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EE37361-92C2-4C8C-BE96-8ED38C43B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291" y="1492386"/>
            <a:ext cx="6594521" cy="325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6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691862" y="2138550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9467F644-925A-4E41-925E-4B916320F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065" y="641688"/>
            <a:ext cx="6151792" cy="40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5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032948" y="2121562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D8C3CBB-F6E6-4B22-AD31-45956F73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177" y="1065282"/>
            <a:ext cx="4829657" cy="35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6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032948" y="2121562"/>
            <a:ext cx="222177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87BA0571-7307-4DFA-A145-A876692B6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223" y="298903"/>
            <a:ext cx="5646116" cy="44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8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55DAB7B0-2932-493C-A166-4156F3154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11" y="1262677"/>
            <a:ext cx="5057620" cy="3411084"/>
          </a:xfrm>
          <a:prstGeom prst="rect">
            <a:avLst/>
          </a:prstGeom>
        </p:spPr>
      </p:pic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959BAE93-DD76-4C7A-A37D-3DCECC7AFF1F}"/>
              </a:ext>
            </a:extLst>
          </p:cNvPr>
          <p:cNvSpPr txBox="1">
            <a:spLocks/>
          </p:cNvSpPr>
          <p:nvPr/>
        </p:nvSpPr>
        <p:spPr>
          <a:xfrm>
            <a:off x="5287829" y="807452"/>
            <a:ext cx="222177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800">
                <a:solidFill>
                  <a:srgbClr val="FFFFFF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3315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959BAE93-DD76-4C7A-A37D-3DCECC7AFF1F}"/>
              </a:ext>
            </a:extLst>
          </p:cNvPr>
          <p:cNvSpPr txBox="1">
            <a:spLocks/>
          </p:cNvSpPr>
          <p:nvPr/>
        </p:nvSpPr>
        <p:spPr>
          <a:xfrm>
            <a:off x="5287829" y="807452"/>
            <a:ext cx="222177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800">
                <a:solidFill>
                  <a:srgbClr val="FFFFFF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3F7B8E-C7DA-440D-B3F4-AF6717A9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98" y="740789"/>
            <a:ext cx="4862765" cy="36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85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959BAE93-DD76-4C7A-A37D-3DCECC7AFF1F}"/>
              </a:ext>
            </a:extLst>
          </p:cNvPr>
          <p:cNvSpPr txBox="1">
            <a:spLocks/>
          </p:cNvSpPr>
          <p:nvPr/>
        </p:nvSpPr>
        <p:spPr>
          <a:xfrm>
            <a:off x="5287829" y="807452"/>
            <a:ext cx="222177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800">
                <a:solidFill>
                  <a:srgbClr val="FFFFFF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7748798-F715-419C-82EA-BE0596DA79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4006" y="961573"/>
            <a:ext cx="4098367" cy="345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54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959BAE93-DD76-4C7A-A37D-3DCECC7AFF1F}"/>
              </a:ext>
            </a:extLst>
          </p:cNvPr>
          <p:cNvSpPr txBox="1">
            <a:spLocks/>
          </p:cNvSpPr>
          <p:nvPr/>
        </p:nvSpPr>
        <p:spPr>
          <a:xfrm>
            <a:off x="5287829" y="807452"/>
            <a:ext cx="222177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800">
                <a:solidFill>
                  <a:srgbClr val="FFFFFF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9ACB8AB-DEDC-4A05-A56E-782464F370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966" y="546365"/>
            <a:ext cx="5368742" cy="427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01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959BAE93-DD76-4C7A-A37D-3DCECC7AFF1F}"/>
              </a:ext>
            </a:extLst>
          </p:cNvPr>
          <p:cNvSpPr txBox="1">
            <a:spLocks/>
          </p:cNvSpPr>
          <p:nvPr/>
        </p:nvSpPr>
        <p:spPr>
          <a:xfrm>
            <a:off x="5287829" y="807452"/>
            <a:ext cx="222177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800">
                <a:solidFill>
                  <a:srgbClr val="FFFFFF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lang="es-E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21F04F9-17B2-47D9-A2F3-32EEB20D8B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9039" y="224064"/>
            <a:ext cx="4236900" cy="469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60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959BAE93-DD76-4C7A-A37D-3DCECC7AFF1F}"/>
              </a:ext>
            </a:extLst>
          </p:cNvPr>
          <p:cNvSpPr txBox="1">
            <a:spLocks/>
          </p:cNvSpPr>
          <p:nvPr/>
        </p:nvSpPr>
        <p:spPr>
          <a:xfrm>
            <a:off x="1010753" y="842349"/>
            <a:ext cx="222177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800" dirty="0">
                <a:solidFill>
                  <a:srgbClr val="FFFFFF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7ADC11-F93C-441B-A2B5-021B565A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40" y="1567808"/>
            <a:ext cx="6793634" cy="26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3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5151157" y="689202"/>
            <a:ext cx="305071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TIPOS DE FIBRA ÓPTICA 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A2290E3-9741-4850-9CBE-E9A988B5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5" y="689202"/>
            <a:ext cx="4678339" cy="376509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959BAE93-DD76-4C7A-A37D-3DCECC7AFF1F}"/>
              </a:ext>
            </a:extLst>
          </p:cNvPr>
          <p:cNvSpPr txBox="1">
            <a:spLocks/>
          </p:cNvSpPr>
          <p:nvPr/>
        </p:nvSpPr>
        <p:spPr>
          <a:xfrm>
            <a:off x="5287829" y="807452"/>
            <a:ext cx="222177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800">
                <a:solidFill>
                  <a:srgbClr val="FFFFFF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336E1C4-706C-47A4-BEB6-9CE747AEFC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2567" y="485377"/>
            <a:ext cx="5162266" cy="41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07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959BAE93-DD76-4C7A-A37D-3DCECC7AFF1F}"/>
              </a:ext>
            </a:extLst>
          </p:cNvPr>
          <p:cNvSpPr txBox="1">
            <a:spLocks/>
          </p:cNvSpPr>
          <p:nvPr/>
        </p:nvSpPr>
        <p:spPr>
          <a:xfrm>
            <a:off x="5287829" y="807452"/>
            <a:ext cx="222177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800">
                <a:solidFill>
                  <a:srgbClr val="FFFFFF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B36775E-9504-450D-872D-978E11705D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8963" y="520129"/>
            <a:ext cx="4723864" cy="42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4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959BAE93-DD76-4C7A-A37D-3DCECC7AFF1F}"/>
              </a:ext>
            </a:extLst>
          </p:cNvPr>
          <p:cNvSpPr txBox="1">
            <a:spLocks/>
          </p:cNvSpPr>
          <p:nvPr/>
        </p:nvSpPr>
        <p:spPr>
          <a:xfrm>
            <a:off x="5287829" y="807452"/>
            <a:ext cx="222177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800">
                <a:solidFill>
                  <a:srgbClr val="FFFFFF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6F320A3-8921-49A9-8259-0FDA9CC83E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5093" y="202756"/>
            <a:ext cx="5126399" cy="43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40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959BAE93-DD76-4C7A-A37D-3DCECC7AFF1F}"/>
              </a:ext>
            </a:extLst>
          </p:cNvPr>
          <p:cNvSpPr txBox="1">
            <a:spLocks/>
          </p:cNvSpPr>
          <p:nvPr/>
        </p:nvSpPr>
        <p:spPr>
          <a:xfrm>
            <a:off x="5287829" y="807452"/>
            <a:ext cx="222177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800">
                <a:solidFill>
                  <a:srgbClr val="FFFFFF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EA6F8A7-71DD-47A0-A230-55DCA1D592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029" y="282436"/>
            <a:ext cx="4825073" cy="437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89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1039;p39">
            <a:extLst>
              <a:ext uri="{FF2B5EF4-FFF2-40B4-BE49-F238E27FC236}">
                <a16:creationId xmlns:a16="http://schemas.microsoft.com/office/drawing/2014/main" id="{959BAE93-DD76-4C7A-A37D-3DCECC7AFF1F}"/>
              </a:ext>
            </a:extLst>
          </p:cNvPr>
          <p:cNvSpPr txBox="1">
            <a:spLocks/>
          </p:cNvSpPr>
          <p:nvPr/>
        </p:nvSpPr>
        <p:spPr>
          <a:xfrm>
            <a:off x="5287829" y="807452"/>
            <a:ext cx="222177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800">
                <a:solidFill>
                  <a:srgbClr val="FFFFFF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Infraestructura Redes FTTH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26E244F-3B48-47C6-8904-46E9B54586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423" y="193118"/>
            <a:ext cx="5005006" cy="45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30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213" y="483639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91C5E5-8BFF-4584-888A-AF0E804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89" y="1264841"/>
            <a:ext cx="6752291" cy="341515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323" y="1959512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4F206EC-DA04-4AA9-8B1E-3F8155E069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7624" y="612317"/>
            <a:ext cx="4165755" cy="442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16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6787" y="2771213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283F117E-477B-4D60-9A78-0B414CB206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9328" y="1192340"/>
            <a:ext cx="5124590" cy="375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60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920" y="391491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2CED1F2-1CEE-4C05-952C-C301BBD3862D}"/>
              </a:ext>
            </a:extLst>
          </p:cNvPr>
          <p:cNvPicPr/>
          <p:nvPr/>
        </p:nvPicPr>
        <p:blipFill rotWithShape="1">
          <a:blip r:embed="rId3"/>
          <a:srcRect t="4171"/>
          <a:stretch/>
        </p:blipFill>
        <p:spPr>
          <a:xfrm>
            <a:off x="1821623" y="1181183"/>
            <a:ext cx="5764578" cy="37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52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E8F5D8E2-4400-4720-A8B6-14C92276A4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09530" y="1135423"/>
            <a:ext cx="6454388" cy="37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1667355" y="527614"/>
            <a:ext cx="305071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Ancho de Banda de la Fibra Óptica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3114BD9E-24D3-48E2-83CD-BF58FD16F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4" y="1394014"/>
            <a:ext cx="6198991" cy="290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5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" name="Google Shape;1454;p51"/>
          <p:cNvGrpSpPr/>
          <p:nvPr/>
        </p:nvGrpSpPr>
        <p:grpSpPr>
          <a:xfrm>
            <a:off x="4468240" y="1790916"/>
            <a:ext cx="3844802" cy="2282607"/>
            <a:chOff x="3597785" y="3065882"/>
            <a:chExt cx="2241344" cy="1330656"/>
          </a:xfrm>
        </p:grpSpPr>
        <p:grpSp>
          <p:nvGrpSpPr>
            <p:cNvPr id="1455" name="Google Shape;1455;p51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1456" name="Google Shape;1456;p51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solidFill>
                <a:schemeClr val="dk1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57" name="Google Shape;1457;p51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1458" name="Google Shape;1458;p51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51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0" name="Google Shape;1460;p51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1461" name="Google Shape;1461;p51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51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63" name="Google Shape;1463;p51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1464" name="Google Shape;1464;p51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1465" name="Google Shape;1465;p51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51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7" name="Google Shape;1467;p51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1468" name="Google Shape;1468;p51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51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0" name="Google Shape;1470;p51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1471" name="Google Shape;1471;p51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51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3" name="Google Shape;1473;p51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1474" name="Google Shape;1474;p51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1475;p51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6" name="Google Shape;1476;p51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1477" name="Google Shape;1477;p51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51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79" name="Google Shape;1479;p51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1480" name="Google Shape;1480;p51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1481" name="Google Shape;1481;p51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51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51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51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51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1486;p51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87" name="Google Shape;1487;p51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1488" name="Google Shape;1488;p51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1489;p51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0" name="Google Shape;1490;p51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1491" name="Google Shape;1491;p51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" name="Google Shape;1492;p51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3" name="Google Shape;1493;p51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1494" name="Google Shape;1494;p51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51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6" name="Google Shape;1496;p51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1497" name="Google Shape;1497;p51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51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9" name="Google Shape;1499;p51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1500" name="Google Shape;1500;p51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51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2" name="Google Shape;1502;p51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1503" name="Google Shape;1503;p51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51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5" name="Google Shape;1505;p51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1506" name="Google Shape;1506;p51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51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08" name="Google Shape;1508;p51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1509" name="Google Shape;1509;p51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1510" name="Google Shape;1510;p51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1511;p51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51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3" name="Google Shape;1513;p51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1514" name="Google Shape;1514;p51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51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6" name="Google Shape;1516;p51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1517" name="Google Shape;1517;p51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51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9" name="Google Shape;1519;p51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1520" name="Google Shape;1520;p51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51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2" name="Google Shape;1522;p51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1523" name="Google Shape;1523;p51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51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5" name="Google Shape;1525;p51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1526" name="Google Shape;1526;p51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1527" name="Google Shape;1527;p51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51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51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51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1" name="Google Shape;1531;p51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1532" name="Google Shape;1532;p51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51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4" name="Google Shape;1534;p51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1535" name="Google Shape;1535;p51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51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7" name="Google Shape;1537;p51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1538" name="Google Shape;1538;p51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51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0" name="Google Shape;1540;p51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1541" name="Google Shape;1541;p51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51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3" name="Google Shape;1543;p51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1544" name="Google Shape;1544;p51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51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6" name="Google Shape;1546;p51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1547" name="Google Shape;1547;p51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51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49" name="Google Shape;1549;p51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1550" name="Google Shape;1550;p51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solidFill>
                <a:schemeClr val="dk1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51" name="Google Shape;1551;p51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1552" name="Google Shape;1552;p51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51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4" name="Google Shape;1554;p51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1555" name="Google Shape;1555;p51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51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57" name="Google Shape;1557;p51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1558" name="Google Shape;1558;p51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1559" name="Google Shape;1559;p51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51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51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51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51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51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5" name="Google Shape;1565;p51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1566" name="Google Shape;1566;p51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51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8" name="Google Shape;1568;p51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1569" name="Google Shape;1569;p51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51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1" name="Google Shape;1571;p51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1572" name="Google Shape;1572;p51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51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4" name="Google Shape;1574;p51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1575" name="Google Shape;1575;p51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51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7" name="Google Shape;1577;p51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1578" name="Google Shape;1578;p51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51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0" name="Google Shape;1580;p51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1581" name="Google Shape;1581;p51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51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3" name="Google Shape;1583;p51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1584" name="Google Shape;1584;p51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51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6" name="Google Shape;1586;p51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1587" name="Google Shape;1587;p51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51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9" name="Google Shape;1589;p51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1590" name="Google Shape;1590;p51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51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92" name="Google Shape;1592;p51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1593" name="Google Shape;1593;p51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1594" name="Google Shape;1594;p51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51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51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51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51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51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51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51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51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51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51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51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51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51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51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51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51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1" name="Google Shape;1611;p51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1612" name="Google Shape;1612;p51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51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4" name="Google Shape;1614;p51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1615" name="Google Shape;1615;p51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51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7" name="Google Shape;1617;p51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1618" name="Google Shape;1618;p51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51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0" name="Google Shape;1620;p51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1621" name="Google Shape;1621;p51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51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3" name="Google Shape;1623;p51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1624" name="Google Shape;1624;p51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5" name="Google Shape;1625;p51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6" name="Google Shape;1626;p51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1627" name="Google Shape;1627;p51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8" name="Google Shape;1628;p51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9" name="Google Shape;1629;p51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1630" name="Google Shape;1630;p51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51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2" name="Google Shape;1632;p51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1633" name="Google Shape;1633;p51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51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5" name="Google Shape;1635;p51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1636" name="Google Shape;1636;p51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51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8" name="Google Shape;1638;p51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1639" name="Google Shape;1639;p51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51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1" name="Google Shape;1641;p51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1642" name="Google Shape;1642;p51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51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4" name="Google Shape;1644;p51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1645" name="Google Shape;1645;p51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51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7" name="Google Shape;1647;p51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1648" name="Google Shape;1648;p51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51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50" name="Google Shape;1650;p51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1651" name="Google Shape;1651;p51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52" name="Google Shape;1652;p51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1653" name="Google Shape;1653;p51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51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55" name="Google Shape;1655;p51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1656" name="Google Shape;1656;p51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solidFill>
                    <a:schemeClr val="dk1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" name="Google Shape;1657;p51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solidFill>
                    <a:schemeClr val="dk1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658" name="Google Shape;1658;p51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1659" name="Google Shape;1659;p51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solidFill>
                      <a:schemeClr val="dk1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0" name="Google Shape;1660;p51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solidFill>
                      <a:schemeClr val="dk1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1" name="Google Shape;1661;p51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solidFill>
                      <a:schemeClr val="dk1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2" name="Google Shape;1662;p51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solidFill>
                      <a:schemeClr val="dk1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3" name="Google Shape;1663;p51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dk1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664;p51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solidFill>
                      <a:schemeClr val="dk1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5" name="Google Shape;1665;p51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solidFill>
                      <a:schemeClr val="dk1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666;p51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solidFill>
                      <a:schemeClr val="dk1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667" name="Google Shape;1667;p51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1668" name="Google Shape;1668;p51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69" name="Google Shape;1669;p51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0" name="Google Shape;1670;p51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1" name="Google Shape;1671;p51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2" name="Google Shape;1672;p51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3" name="Google Shape;1673;p51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4" name="Google Shape;1674;p51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5" name="Google Shape;1675;p51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6" name="Google Shape;1676;p51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7" name="Google Shape;1677;p51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8" name="Google Shape;1678;p51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9" name="Google Shape;1679;p51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80" name="Google Shape;1680;p51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81" name="Google Shape;1681;p51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solidFill>
                        <a:schemeClr val="dk1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682" name="Google Shape;1682;p51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1683" name="Google Shape;1683;p51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84" name="Google Shape;1684;p51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85" name="Google Shape;1685;p51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86" name="Google Shape;1686;p51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87" name="Google Shape;1687;p51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88" name="Google Shape;1688;p51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89" name="Google Shape;1689;p51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90" name="Google Shape;1690;p51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91" name="Google Shape;1691;p51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92" name="Google Shape;1692;p51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93" name="Google Shape;1693;p51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94" name="Google Shape;1694;p51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95" name="Google Shape;1695;p51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96" name="Google Shape;1696;p51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97" name="Google Shape;1697;p51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98" name="Google Shape;1698;p51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99" name="Google Shape;1699;p51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00" name="Google Shape;1700;p51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01" name="Google Shape;1701;p51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02" name="Google Shape;1702;p51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03" name="Google Shape;1703;p51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04" name="Google Shape;1704;p51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05" name="Google Shape;1705;p51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06" name="Google Shape;1706;p51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1707" name="Google Shape;1707;p51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1708" name="Google Shape;1708;p51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1709" name="Google Shape;1709;p51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1710" name="Google Shape;1710;p51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solidFill>
                              <a:schemeClr val="dk1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711" name="Google Shape;1711;p51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solidFill>
                              <a:schemeClr val="dk1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712" name="Google Shape;1712;p51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solidFill>
                              <a:schemeClr val="dk1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713" name="Google Shape;1713;p51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solidFill>
                              <a:schemeClr val="dk1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714" name="Google Shape;1714;p51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solidFill>
                              <a:schemeClr val="dk1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715" name="Google Shape;1715;p51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solidFill>
                              <a:schemeClr val="dk1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716" name="Google Shape;1716;p51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solidFill>
                              <a:schemeClr val="dk1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1717" name="Google Shape;1717;p51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1718" name="Google Shape;1718;p51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19" name="Google Shape;1719;p51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20" name="Google Shape;1720;p51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21" name="Google Shape;1721;p51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22" name="Google Shape;1722;p51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23" name="Google Shape;1723;p51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24" name="Google Shape;1724;p51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25" name="Google Shape;1725;p51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26" name="Google Shape;1726;p51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27" name="Google Shape;1727;p51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28" name="Google Shape;1728;p51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29" name="Google Shape;1729;p51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730" name="Google Shape;1730;p51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dk1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1731" name="Google Shape;1731;p51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1732" name="Google Shape;1732;p51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dk1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733" name="Google Shape;1733;p51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dk1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734" name="Google Shape;1734;p51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dk1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735" name="Google Shape;1735;p51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dk1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736" name="Google Shape;1736;p51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dk1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737" name="Google Shape;1737;p51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dk1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738" name="Google Shape;1738;p51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dk1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1739" name="Google Shape;1739;p51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1740" name="Google Shape;1740;p51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dk1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41" name="Google Shape;1741;p51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dk1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42" name="Google Shape;1742;p51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dk1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43" name="Google Shape;1743;p51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dk1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44" name="Google Shape;1744;p51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dk1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1745" name="Google Shape;1745;p51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1746" name="Google Shape;1746;p51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chemeClr val="dk1"/>
                                    </a:solidFill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47" name="Google Shape;1747;p51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chemeClr val="dk1"/>
                                    </a:solidFill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48" name="Google Shape;1748;p51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chemeClr val="dk1"/>
                                    </a:solidFill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49" name="Google Shape;1749;p51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solidFill>
                                      <a:schemeClr val="dk1"/>
                                    </a:solidFill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1750" name="Google Shape;1750;p51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solidFill>
                              <a:schemeClr val="dk1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751" name="Google Shape;1751;p51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solidFill>
                              <a:schemeClr val="dk1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752" name="Google Shape;1752;p51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solidFill>
                              <a:schemeClr val="dk1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1753" name="Google Shape;1753;p51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solidFill>
                          <a:schemeClr val="dk1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754" name="Google Shape;1754;p51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1755" name="Google Shape;1755;p51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51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7" name="Google Shape;1757;p51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1758" name="Google Shape;1758;p51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51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0" name="Google Shape;1760;p51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1761" name="Google Shape;1761;p51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51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3" name="Google Shape;1763;p51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1764" name="Google Shape;1764;p51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51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6" name="Google Shape;1766;p51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1767" name="Google Shape;1767;p51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51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9" name="Google Shape;1769;p51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1770" name="Google Shape;1770;p51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51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2" name="Google Shape;1772;p51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1773" name="Google Shape;1773;p51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51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5" name="Google Shape;1775;p51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1776" name="Google Shape;1776;p51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51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8" name="Google Shape;1778;p51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1779" name="Google Shape;1779;p51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51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51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1782" name="Google Shape;1782;p51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51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4" name="Google Shape;1784;p51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1785" name="Google Shape;1785;p51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51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7" name="Google Shape;1787;p51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1788" name="Google Shape;1788;p51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51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0" name="Google Shape;1790;p51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1791" name="Google Shape;1791;p51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51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3" name="Google Shape;1793;p51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1794" name="Google Shape;1794;p51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51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6" name="Google Shape;1796;p51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1797" name="Google Shape;1797;p51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51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9" name="Google Shape;1799;p51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1800" name="Google Shape;1800;p51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51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2" name="Google Shape;1802;p51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1803" name="Google Shape;1803;p51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51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5" name="Google Shape;1805;p51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1806" name="Google Shape;1806;p51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51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8" name="Google Shape;1808;p51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1809" name="Google Shape;1809;p51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51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1" name="Google Shape;1811;p51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1812" name="Google Shape;1812;p51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51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4" name="Google Shape;1814;p51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1815" name="Google Shape;1815;p51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51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7" name="Google Shape;1817;p51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1818" name="Google Shape;1818;p51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51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20" name="Google Shape;1820;p51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1821" name="Google Shape;1821;p51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51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23" name="Google Shape;1823;p51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1824" name="Google Shape;1824;p51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51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26" name="Google Shape;1826;p51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1827" name="Google Shape;1827;p51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51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29" name="Google Shape;1829;p51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1830" name="Google Shape;1830;p51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51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2" name="Google Shape;1832;p51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1833" name="Google Shape;1833;p51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51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5" name="Google Shape;1835;p51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1836" name="Google Shape;1836;p51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51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8" name="Google Shape;1838;p51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1839" name="Google Shape;1839;p51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51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1" name="Google Shape;1841;p51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1842" name="Google Shape;1842;p51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51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4" name="Google Shape;1844;p51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1845" name="Google Shape;1845;p51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51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7" name="Google Shape;1847;p51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1848" name="Google Shape;1848;p51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51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0" name="Google Shape;1850;p51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1851" name="Google Shape;1851;p51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51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3" name="Google Shape;1853;p51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1854" name="Google Shape;1854;p51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51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6" name="Google Shape;1856;p51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1857" name="Google Shape;1857;p51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51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9" name="Google Shape;1859;p51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1860" name="Google Shape;1860;p51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51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2" name="Google Shape;1862;p51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1863" name="Google Shape;1863;p51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51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5" name="Google Shape;1865;p51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1866" name="Google Shape;1866;p51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51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8" name="Google Shape;1868;p51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1869" name="Google Shape;1869;p51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51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1" name="Google Shape;1871;p51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1872" name="Google Shape;1872;p51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51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4" name="Google Shape;1874;p51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1875" name="Google Shape;1875;p51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51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7" name="Google Shape;1877;p51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1878" name="Google Shape;1878;p51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51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0" name="Google Shape;1880;p51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1881" name="Google Shape;1881;p51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51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3" name="Google Shape;1883;p51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1884" name="Google Shape;1884;p51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51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6" name="Google Shape;1886;p51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1887" name="Google Shape;1887;p51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51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9" name="Google Shape;1889;p51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1890" name="Google Shape;1890;p51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51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2" name="Google Shape;1892;p51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1893" name="Google Shape;1893;p51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51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5" name="Google Shape;1895;p51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1896" name="Google Shape;1896;p51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51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8" name="Google Shape;1898;p51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1899" name="Google Shape;1899;p51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1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1" name="Google Shape;1901;p51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1902" name="Google Shape;1902;p51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51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4" name="Google Shape;1904;p51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1905" name="Google Shape;1905;p51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1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7" name="Google Shape;1907;p51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1908" name="Google Shape;1908;p51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1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0" name="Google Shape;1910;p51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1911" name="Google Shape;1911;p51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51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3" name="Google Shape;1913;p51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1914" name="Google Shape;1914;p51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51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6" name="Google Shape;1916;p51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1917" name="Google Shape;1917;p51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1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9" name="Google Shape;1919;p51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1920" name="Google Shape;1920;p51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1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2" name="Google Shape;1922;p51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1923" name="Google Shape;1923;p51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51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5" name="Google Shape;1925;p51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1926" name="Google Shape;1926;p51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51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8" name="Google Shape;1928;p51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1929" name="Google Shape;1929;p51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51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1" name="Google Shape;1931;p51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1932" name="Google Shape;1932;p51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51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4" name="Google Shape;1934;p51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1935" name="Google Shape;1935;p51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51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7" name="Google Shape;1937;p51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1938" name="Google Shape;1938;p51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51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40" name="Google Shape;1940;p51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1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42" name="Google Shape;1942;p51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1943" name="Google Shape;1943;p51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51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5" name="Google Shape;1945;p51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1946" name="Google Shape;1946;p51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51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48" name="Google Shape;1948;p51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1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0" name="Google Shape;1950;p51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1951" name="Google Shape;1951;p51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51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3" name="Google Shape;1953;p51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1954" name="Google Shape;1954;p51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51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6" name="Google Shape;1956;p51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1957" name="Google Shape;1957;p51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51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9" name="Google Shape;1959;p51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1960" name="Google Shape;1960;p51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51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2" name="Google Shape;1962;p51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1963" name="Google Shape;1963;p51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51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5" name="Google Shape;1965;p51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1966" name="Google Shape;1966;p51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51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8" name="Google Shape;1968;p51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1969" name="Google Shape;1969;p51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51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1" name="Google Shape;1971;p51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1972" name="Google Shape;1972;p51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51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4" name="Google Shape;1974;p51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1975" name="Google Shape;1975;p51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51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7" name="Google Shape;1977;p51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1978" name="Google Shape;1978;p51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51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0" name="Google Shape;1980;p51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1981" name="Google Shape;1981;p51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51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3" name="Google Shape;1983;p51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1984" name="Google Shape;1984;p51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51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6" name="Google Shape;1986;p51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1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8" name="Google Shape;1988;p51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1989" name="Google Shape;1989;p51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51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1" name="Google Shape;1991;p51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1992" name="Google Shape;1992;p51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51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4" name="Google Shape;1994;p51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1995" name="Google Shape;1995;p51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51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7" name="Google Shape;1997;p51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1998" name="Google Shape;1998;p51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51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0" name="Google Shape;2000;p51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2001" name="Google Shape;2001;p51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51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3" name="Google Shape;2003;p51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2004" name="Google Shape;2004;p51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51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6" name="Google Shape;2006;p51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2007" name="Google Shape;2007;p51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51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9" name="Google Shape;2009;p51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2010" name="Google Shape;2010;p51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51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2" name="Google Shape;2012;p51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2013" name="Google Shape;2013;p51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51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5" name="Google Shape;2015;p51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2016" name="Google Shape;2016;p51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51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8" name="Google Shape;2018;p51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2019" name="Google Shape;2019;p51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51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1" name="Google Shape;2021;p51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2022" name="Google Shape;2022;p51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51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4" name="Google Shape;2024;p51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2025" name="Google Shape;2025;p51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51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7" name="Google Shape;2027;p51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2028" name="Google Shape;2028;p51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51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0" name="Google Shape;2030;p51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2031" name="Google Shape;2031;p51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51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3" name="Google Shape;2033;p51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2034" name="Google Shape;2034;p51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51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6" name="Google Shape;2036;p51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2037" name="Google Shape;2037;p51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51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9" name="Google Shape;2039;p51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2040" name="Google Shape;2040;p51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51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2" name="Google Shape;2042;p51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2043" name="Google Shape;2043;p51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51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5" name="Google Shape;2045;p51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2046" name="Google Shape;2046;p51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51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8" name="Google Shape;2048;p51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2049" name="Google Shape;2049;p51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51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1" name="Google Shape;2051;p51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2052" name="Google Shape;2052;p51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51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4" name="Google Shape;2054;p51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2055" name="Google Shape;2055;p51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51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7" name="Google Shape;2057;p51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2058" name="Google Shape;2058;p51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51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60" name="Google Shape;2060;p51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51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62" name="Google Shape;2062;p51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2063" name="Google Shape;2063;p51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51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5" name="Google Shape;2065;p51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2066" name="Google Shape;2066;p51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51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8" name="Google Shape;2068;p51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2069" name="Google Shape;2069;p51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51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71" name="Google Shape;2071;p51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2072" name="Google Shape;2072;p51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2073" name="Google Shape;2073;p51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51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51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51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51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51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51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51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51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51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51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51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51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51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51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51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51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51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51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51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51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51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51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51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51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51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51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51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51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51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51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51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51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51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51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51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51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51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51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51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51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51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51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51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51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51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51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51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51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51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51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51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51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51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51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51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solidFill>
                  <a:schemeClr val="dk1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9" name="Google Shape;2129;p51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2130" name="Google Shape;2130;p51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51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2" name="Google Shape;2132;p51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2133" name="Google Shape;2133;p51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51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5" name="Google Shape;2135;p51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2136" name="Google Shape;2136;p51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51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8" name="Google Shape;2138;p51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2139" name="Google Shape;2139;p51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51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1" name="Google Shape;2141;p51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2142" name="Google Shape;2142;p51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51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4" name="Google Shape;2144;p51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2145" name="Google Shape;2145;p51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51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7" name="Google Shape;2147;p51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2148" name="Google Shape;2148;p51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51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0" name="Google Shape;2150;p51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2151" name="Google Shape;2151;p51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51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3" name="Google Shape;2153;p51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2154" name="Google Shape;2154;p51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51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6" name="Google Shape;2156;p51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2157" name="Google Shape;2157;p51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51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9" name="Google Shape;2159;p51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2160" name="Google Shape;2160;p51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51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62" name="Google Shape;2162;p51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51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64" name="Google Shape;2164;p51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2165" name="Google Shape;2165;p51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2166;p51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7" name="Google Shape;2167;p51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2168" name="Google Shape;2168;p51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51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0" name="Google Shape;2170;p51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2171" name="Google Shape;2171;p51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51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3" name="Google Shape;2173;p51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2174" name="Google Shape;2174;p51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51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6" name="Google Shape;2176;p51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2177" name="Google Shape;2177;p51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51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9" name="Google Shape;2179;p51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2180" name="Google Shape;2180;p51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51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2" name="Google Shape;2182;p51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2183" name="Google Shape;2183;p51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" name="Google Shape;2184;p51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5" name="Google Shape;2185;p51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2186" name="Google Shape;2186;p51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51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8" name="Google Shape;2188;p51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2189" name="Google Shape;2189;p51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2190;p51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1" name="Google Shape;2191;p51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2192" name="Google Shape;2192;p51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2193;p51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4" name="Google Shape;2194;p51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2195" name="Google Shape;2195;p51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2196;p51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7" name="Google Shape;2197;p51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2198" name="Google Shape;2198;p51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51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0" name="Google Shape;2200;p51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2201" name="Google Shape;2201;p51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2202;p51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3" name="Google Shape;2203;p51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2204" name="Google Shape;2204;p51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51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6" name="Google Shape;2206;p51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2207" name="Google Shape;2207;p51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51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9" name="Google Shape;2209;p51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2210" name="Google Shape;2210;p51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51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2" name="Google Shape;2212;p51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2213" name="Google Shape;2213;p51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51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5" name="Google Shape;2215;p51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2216" name="Google Shape;2216;p51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51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8" name="Google Shape;2218;p51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2219" name="Google Shape;2219;p51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51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1" name="Google Shape;2221;p51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2222" name="Google Shape;2222;p51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51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4" name="Google Shape;2224;p51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2225" name="Google Shape;2225;p51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51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7" name="Google Shape;2227;p51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2228" name="Google Shape;2228;p51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51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0" name="Google Shape;2230;p51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2231" name="Google Shape;2231;p51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51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3" name="Google Shape;2233;p51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2234" name="Google Shape;2234;p51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51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6" name="Google Shape;2236;p51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2237" name="Google Shape;2237;p51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51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9" name="Google Shape;2239;p51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2240" name="Google Shape;2240;p51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51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2" name="Google Shape;2242;p51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2243" name="Google Shape;2243;p51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51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5" name="Google Shape;2245;p51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2246" name="Google Shape;2246;p51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51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8" name="Google Shape;2248;p51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2249" name="Google Shape;2249;p51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51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1" name="Google Shape;2251;p51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2252" name="Google Shape;2252;p51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2253;p51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4" name="Google Shape;2254;p51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2255" name="Google Shape;2255;p51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51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7" name="Google Shape;2257;p51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2258" name="Google Shape;2258;p51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51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0" name="Google Shape;2260;p51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2261" name="Google Shape;2261;p51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51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3" name="Google Shape;2263;p51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2264" name="Google Shape;2264;p51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51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269" name="Google Shape;2269;p51"/>
          <p:cNvSpPr txBox="1">
            <a:spLocks noGrp="1"/>
          </p:cNvSpPr>
          <p:nvPr>
            <p:ph type="title"/>
          </p:nvPr>
        </p:nvSpPr>
        <p:spPr>
          <a:xfrm>
            <a:off x="69679" y="587288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Mapa de redes PON</a:t>
            </a:r>
            <a:endParaRPr dirty="0"/>
          </a:p>
        </p:txBody>
      </p:sp>
      <p:sp>
        <p:nvSpPr>
          <p:cNvPr id="2282" name="Google Shape;2282;p51"/>
          <p:cNvSpPr/>
          <p:nvPr/>
        </p:nvSpPr>
        <p:spPr>
          <a:xfrm>
            <a:off x="6179078" y="2722663"/>
            <a:ext cx="132000" cy="13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51"/>
          <p:cNvSpPr/>
          <p:nvPr/>
        </p:nvSpPr>
        <p:spPr>
          <a:xfrm>
            <a:off x="6317261" y="2563182"/>
            <a:ext cx="132000" cy="13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51"/>
          <p:cNvSpPr/>
          <p:nvPr/>
        </p:nvSpPr>
        <p:spPr>
          <a:xfrm>
            <a:off x="7517503" y="3576102"/>
            <a:ext cx="132000" cy="1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4" name="Imagen 833">
            <a:extLst>
              <a:ext uri="{FF2B5EF4-FFF2-40B4-BE49-F238E27FC236}">
                <a16:creationId xmlns:a16="http://schemas.microsoft.com/office/drawing/2014/main" id="{AEF557D7-0A5B-456F-9A9E-AFC784D763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6292" y="1086465"/>
            <a:ext cx="4985168" cy="359466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4539" y="72513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653918C3-BCA4-456B-8A8F-B3DB5948DC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38007" y="803003"/>
            <a:ext cx="6074324" cy="40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2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7395" y="406965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1F1C7E-D33A-4759-8405-375437627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41" y="1273365"/>
            <a:ext cx="6426108" cy="339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2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C4E5258-FF3A-4B18-8B0C-409A6113EC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01209" y="1059036"/>
            <a:ext cx="5728939" cy="396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2488C35-7028-49F2-A141-6529174396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3227" y="1054444"/>
            <a:ext cx="5046921" cy="366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19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830742D-128C-4256-9816-B7EF9DB6EF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14077" y="1316439"/>
            <a:ext cx="4992718" cy="3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09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FCD4AD9E-DB7C-4466-A997-F4D14169D2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9943" y="1106374"/>
            <a:ext cx="5034440" cy="385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07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F4917716-38E9-43DC-BA6F-88A4D4BFB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60755" y="1222448"/>
            <a:ext cx="4869394" cy="332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83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2884CD-8D90-4EAD-B08D-16703CCD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49" y="1060912"/>
            <a:ext cx="6435846" cy="39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7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E7356B-7C36-4267-886D-2213474F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38" y="1060704"/>
            <a:ext cx="5652123" cy="40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4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5678242" y="842363"/>
            <a:ext cx="305071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Conectores de Fibra Óptica</a:t>
            </a:r>
            <a:endParaRPr dirty="0"/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46172AC0-E7DF-4B47-B416-5539E6F2F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"/>
          <a:stretch/>
        </p:blipFill>
        <p:spPr>
          <a:xfrm>
            <a:off x="279385" y="185092"/>
            <a:ext cx="5393704" cy="30410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DBA51CC-9353-41FA-8DD6-02B2C5A4B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36"/>
          <a:stretch/>
        </p:blipFill>
        <p:spPr>
          <a:xfrm>
            <a:off x="798191" y="3223430"/>
            <a:ext cx="7972425" cy="15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446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EBD9C2-AE93-47AB-BBBC-6415375E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566" y="1183249"/>
            <a:ext cx="3925767" cy="389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5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B18842-B670-497E-BA88-4EEDE92A4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445" y="1043851"/>
            <a:ext cx="5785703" cy="3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54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502892-8820-4BB1-A240-02EFAE060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62" y="1095798"/>
            <a:ext cx="6094686" cy="38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8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E46CE0-359A-4F95-9692-EA8AA3F3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13" y="1198752"/>
            <a:ext cx="5030435" cy="36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417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FE5A71-E7E0-45D2-A1A6-5F61118D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485" y="1270829"/>
            <a:ext cx="4600396" cy="35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40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F2D4D0-B627-448C-80B6-6202D9A2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7" y="1325393"/>
            <a:ext cx="4898052" cy="34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7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534B2D-8A42-4A88-9D09-BA730DEF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034" y="1064537"/>
            <a:ext cx="5582047" cy="36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52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C9B51D-E22E-439A-BE61-1B2128D0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48" y="1122046"/>
            <a:ext cx="4691973" cy="352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70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6E6114-C276-4874-84DE-4859AA92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925" y="1045467"/>
            <a:ext cx="5348995" cy="38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46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BA6C99-71F1-4FE2-99D1-F3D0344D8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296" y="1203249"/>
            <a:ext cx="5427238" cy="38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3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4791010" y="3155567"/>
            <a:ext cx="305071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/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ANSI/TIA/EIA-569-A</a:t>
            </a:r>
            <a:endParaRPr lang="es-EC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AF4EA25-C2FE-4FF2-8990-6BE1FA58A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4" y="485927"/>
            <a:ext cx="4303555" cy="41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4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B6418A-8A7E-4B89-A0F4-3BF1761A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822" y="1242068"/>
            <a:ext cx="5355921" cy="332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916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31C67F-21A7-4419-BF61-C61B7868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69" y="1342390"/>
            <a:ext cx="4378983" cy="32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43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DFDAAD-AAF2-455E-AF06-2B87131D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79" y="1223017"/>
            <a:ext cx="5669600" cy="36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11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C58072-1C51-4462-8731-30F048DDE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149" y="1396207"/>
            <a:ext cx="5289731" cy="33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10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11FC49-73CC-4474-8637-DC5CA5A8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39" y="1155431"/>
            <a:ext cx="5905809" cy="37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3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1E7E48-F593-4BF8-8F96-57E7D2484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93" y="1054039"/>
            <a:ext cx="6064188" cy="40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63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9C0CCD-B003-40F5-8C35-C5484C313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28" y="1076953"/>
            <a:ext cx="5736143" cy="38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17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F74298-8E55-439B-8312-6794AFF6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867" y="1068459"/>
            <a:ext cx="4764337" cy="37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2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A76594-EA5A-403A-A8D4-24548CDD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884" y="1169854"/>
            <a:ext cx="5033182" cy="37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8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0386A4-1349-44DD-A87F-C7D5FE435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25" y="1101089"/>
            <a:ext cx="5084185" cy="37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1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4791010" y="3155567"/>
            <a:ext cx="305071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/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ANSI/TIA/EIA-569-A</a:t>
            </a:r>
            <a:endParaRPr lang="es-EC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ABBE010-8D8B-4CF8-BA9E-519703BE4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0" y="465456"/>
            <a:ext cx="4288871" cy="41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522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/>
          <p:nvPr/>
        </p:nvSpPr>
        <p:spPr>
          <a:xfrm flipH="1">
            <a:off x="6159166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5"/>
          <p:cNvGrpSpPr/>
          <p:nvPr/>
        </p:nvGrpSpPr>
        <p:grpSpPr>
          <a:xfrm flipH="1">
            <a:off x="7506795" y="2619534"/>
            <a:ext cx="289868" cy="852000"/>
            <a:chOff x="456616" y="2161476"/>
            <a:chExt cx="289868" cy="852000"/>
          </a:xfrm>
        </p:grpSpPr>
        <p:sp>
          <p:nvSpPr>
            <p:cNvPr id="1222" name="Google Shape;1222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45"/>
          <p:cNvGrpSpPr/>
          <p:nvPr/>
        </p:nvGrpSpPr>
        <p:grpSpPr>
          <a:xfrm rot="-5400000" flipH="1">
            <a:off x="6582139" y="1684584"/>
            <a:ext cx="289868" cy="852000"/>
            <a:chOff x="456616" y="2161476"/>
            <a:chExt cx="289868" cy="852000"/>
          </a:xfrm>
        </p:grpSpPr>
        <p:sp>
          <p:nvSpPr>
            <p:cNvPr id="1228" name="Google Shape;1228;p45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45"/>
          <p:cNvGrpSpPr/>
          <p:nvPr/>
        </p:nvGrpSpPr>
        <p:grpSpPr>
          <a:xfrm>
            <a:off x="6360591" y="2679039"/>
            <a:ext cx="732961" cy="732961"/>
            <a:chOff x="6873275" y="3238675"/>
            <a:chExt cx="307450" cy="307450"/>
          </a:xfrm>
        </p:grpSpPr>
        <p:sp>
          <p:nvSpPr>
            <p:cNvPr id="1234" name="Google Shape;1234;p45"/>
            <p:cNvSpPr/>
            <p:nvPr/>
          </p:nvSpPr>
          <p:spPr>
            <a:xfrm>
              <a:off x="7116800" y="3355875"/>
              <a:ext cx="28425" cy="93200"/>
            </a:xfrm>
            <a:custGeom>
              <a:avLst/>
              <a:gdLst/>
              <a:ahLst/>
              <a:cxnLst/>
              <a:rect l="l" t="t" r="r" b="b"/>
              <a:pathLst>
                <a:path w="1137" h="3728" extrusionOk="0">
                  <a:moveTo>
                    <a:pt x="669" y="1"/>
                  </a:moveTo>
                  <a:cubicBezTo>
                    <a:pt x="641" y="1"/>
                    <a:pt x="613" y="4"/>
                    <a:pt x="585" y="12"/>
                  </a:cubicBezTo>
                  <a:cubicBezTo>
                    <a:pt x="416" y="57"/>
                    <a:pt x="316" y="231"/>
                    <a:pt x="361" y="400"/>
                  </a:cubicBezTo>
                  <a:cubicBezTo>
                    <a:pt x="454" y="746"/>
                    <a:pt x="501" y="1103"/>
                    <a:pt x="501" y="1461"/>
                  </a:cubicBezTo>
                  <a:lnTo>
                    <a:pt x="499" y="1461"/>
                  </a:lnTo>
                  <a:cubicBezTo>
                    <a:pt x="501" y="2088"/>
                    <a:pt x="357" y="2707"/>
                    <a:pt x="79" y="3269"/>
                  </a:cubicBezTo>
                  <a:cubicBezTo>
                    <a:pt x="1" y="3427"/>
                    <a:pt x="66" y="3616"/>
                    <a:pt x="224" y="3694"/>
                  </a:cubicBezTo>
                  <a:cubicBezTo>
                    <a:pt x="268" y="3716"/>
                    <a:pt x="316" y="3727"/>
                    <a:pt x="365" y="3727"/>
                  </a:cubicBezTo>
                  <a:cubicBezTo>
                    <a:pt x="485" y="3727"/>
                    <a:pt x="595" y="3658"/>
                    <a:pt x="649" y="3551"/>
                  </a:cubicBezTo>
                  <a:cubicBezTo>
                    <a:pt x="970" y="2900"/>
                    <a:pt x="1137" y="2185"/>
                    <a:pt x="1134" y="1461"/>
                  </a:cubicBezTo>
                  <a:cubicBezTo>
                    <a:pt x="1134" y="1048"/>
                    <a:pt x="1081" y="636"/>
                    <a:pt x="975" y="236"/>
                  </a:cubicBezTo>
                  <a:cubicBezTo>
                    <a:pt x="937" y="95"/>
                    <a:pt x="809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003850" y="3274225"/>
              <a:ext cx="93400" cy="34425"/>
            </a:xfrm>
            <a:custGeom>
              <a:avLst/>
              <a:gdLst/>
              <a:ahLst/>
              <a:cxnLst/>
              <a:rect l="l" t="t" r="r" b="b"/>
              <a:pathLst>
                <a:path w="3736" h="1377" extrusionOk="0">
                  <a:moveTo>
                    <a:pt x="926" y="0"/>
                  </a:moveTo>
                  <a:cubicBezTo>
                    <a:pt x="720" y="0"/>
                    <a:pt x="514" y="14"/>
                    <a:pt x="308" y="41"/>
                  </a:cubicBezTo>
                  <a:cubicBezTo>
                    <a:pt x="130" y="58"/>
                    <a:pt x="0" y="220"/>
                    <a:pt x="24" y="398"/>
                  </a:cubicBezTo>
                  <a:cubicBezTo>
                    <a:pt x="45" y="558"/>
                    <a:pt x="182" y="674"/>
                    <a:pt x="338" y="674"/>
                  </a:cubicBezTo>
                  <a:cubicBezTo>
                    <a:pt x="355" y="674"/>
                    <a:pt x="372" y="673"/>
                    <a:pt x="390" y="670"/>
                  </a:cubicBezTo>
                  <a:cubicBezTo>
                    <a:pt x="568" y="647"/>
                    <a:pt x="747" y="636"/>
                    <a:pt x="926" y="636"/>
                  </a:cubicBezTo>
                  <a:cubicBezTo>
                    <a:pt x="929" y="636"/>
                    <a:pt x="931" y="636"/>
                    <a:pt x="933" y="636"/>
                  </a:cubicBezTo>
                  <a:cubicBezTo>
                    <a:pt x="1739" y="636"/>
                    <a:pt x="2527" y="875"/>
                    <a:pt x="3197" y="1323"/>
                  </a:cubicBezTo>
                  <a:cubicBezTo>
                    <a:pt x="3251" y="1360"/>
                    <a:pt x="3313" y="1377"/>
                    <a:pt x="3373" y="1377"/>
                  </a:cubicBezTo>
                  <a:cubicBezTo>
                    <a:pt x="3476" y="1377"/>
                    <a:pt x="3577" y="1327"/>
                    <a:pt x="3638" y="1236"/>
                  </a:cubicBezTo>
                  <a:cubicBezTo>
                    <a:pt x="3736" y="1089"/>
                    <a:pt x="3696" y="892"/>
                    <a:pt x="3550" y="794"/>
                  </a:cubicBezTo>
                  <a:lnTo>
                    <a:pt x="3550" y="794"/>
                  </a:lnTo>
                  <a:lnTo>
                    <a:pt x="3551" y="796"/>
                  </a:lnTo>
                  <a:cubicBezTo>
                    <a:pt x="2770" y="274"/>
                    <a:pt x="1856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982675" y="3486400"/>
              <a:ext cx="95250" cy="24175"/>
            </a:xfrm>
            <a:custGeom>
              <a:avLst/>
              <a:gdLst/>
              <a:ahLst/>
              <a:cxnLst/>
              <a:rect l="l" t="t" r="r" b="b"/>
              <a:pathLst>
                <a:path w="3810" h="967" extrusionOk="0">
                  <a:moveTo>
                    <a:pt x="3452" y="1"/>
                  </a:moveTo>
                  <a:cubicBezTo>
                    <a:pt x="3415" y="1"/>
                    <a:pt x="3377" y="7"/>
                    <a:pt x="3341" y="21"/>
                  </a:cubicBezTo>
                  <a:cubicBezTo>
                    <a:pt x="2847" y="225"/>
                    <a:pt x="2319" y="331"/>
                    <a:pt x="1784" y="331"/>
                  </a:cubicBezTo>
                  <a:cubicBezTo>
                    <a:pt x="1780" y="331"/>
                    <a:pt x="1777" y="331"/>
                    <a:pt x="1773" y="331"/>
                  </a:cubicBezTo>
                  <a:cubicBezTo>
                    <a:pt x="1769" y="331"/>
                    <a:pt x="1765" y="331"/>
                    <a:pt x="1760" y="331"/>
                  </a:cubicBezTo>
                  <a:cubicBezTo>
                    <a:pt x="1317" y="331"/>
                    <a:pt x="879" y="258"/>
                    <a:pt x="459" y="117"/>
                  </a:cubicBezTo>
                  <a:cubicBezTo>
                    <a:pt x="426" y="105"/>
                    <a:pt x="391" y="100"/>
                    <a:pt x="358" y="100"/>
                  </a:cubicBezTo>
                  <a:cubicBezTo>
                    <a:pt x="226" y="100"/>
                    <a:pt x="102" y="183"/>
                    <a:pt x="57" y="316"/>
                  </a:cubicBezTo>
                  <a:cubicBezTo>
                    <a:pt x="1" y="482"/>
                    <a:pt x="91" y="661"/>
                    <a:pt x="256" y="718"/>
                  </a:cubicBezTo>
                  <a:cubicBezTo>
                    <a:pt x="744" y="883"/>
                    <a:pt x="1257" y="966"/>
                    <a:pt x="1773" y="966"/>
                  </a:cubicBezTo>
                  <a:cubicBezTo>
                    <a:pt x="1777" y="966"/>
                    <a:pt x="1780" y="966"/>
                    <a:pt x="1784" y="966"/>
                  </a:cubicBezTo>
                  <a:cubicBezTo>
                    <a:pt x="2402" y="966"/>
                    <a:pt x="3014" y="843"/>
                    <a:pt x="3585" y="606"/>
                  </a:cubicBezTo>
                  <a:cubicBezTo>
                    <a:pt x="3739" y="534"/>
                    <a:pt x="3809" y="354"/>
                    <a:pt x="3745" y="197"/>
                  </a:cubicBezTo>
                  <a:cubicBezTo>
                    <a:pt x="3694" y="75"/>
                    <a:pt x="357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899325" y="3311550"/>
              <a:ext cx="53850" cy="143975"/>
            </a:xfrm>
            <a:custGeom>
              <a:avLst/>
              <a:gdLst/>
              <a:ahLst/>
              <a:cxnLst/>
              <a:rect l="l" t="t" r="r" b="b"/>
              <a:pathLst>
                <a:path w="2154" h="5759" extrusionOk="0">
                  <a:moveTo>
                    <a:pt x="1799" y="0"/>
                  </a:moveTo>
                  <a:cubicBezTo>
                    <a:pt x="1707" y="0"/>
                    <a:pt x="1616" y="40"/>
                    <a:pt x="1554" y="117"/>
                  </a:cubicBezTo>
                  <a:cubicBezTo>
                    <a:pt x="217" y="1641"/>
                    <a:pt x="0" y="3847"/>
                    <a:pt x="1015" y="5601"/>
                  </a:cubicBezTo>
                  <a:cubicBezTo>
                    <a:pt x="1071" y="5698"/>
                    <a:pt x="1176" y="5759"/>
                    <a:pt x="1290" y="5759"/>
                  </a:cubicBezTo>
                  <a:cubicBezTo>
                    <a:pt x="1345" y="5759"/>
                    <a:pt x="1400" y="5743"/>
                    <a:pt x="1448" y="5715"/>
                  </a:cubicBezTo>
                  <a:cubicBezTo>
                    <a:pt x="1600" y="5627"/>
                    <a:pt x="1651" y="5433"/>
                    <a:pt x="1564" y="5282"/>
                  </a:cubicBezTo>
                  <a:cubicBezTo>
                    <a:pt x="1204" y="4659"/>
                    <a:pt x="1013" y="3952"/>
                    <a:pt x="1015" y="3233"/>
                  </a:cubicBezTo>
                  <a:lnTo>
                    <a:pt x="1015" y="3233"/>
                  </a:lnTo>
                  <a:lnTo>
                    <a:pt x="1015" y="3234"/>
                  </a:lnTo>
                  <a:cubicBezTo>
                    <a:pt x="1015" y="2241"/>
                    <a:pt x="1375" y="1282"/>
                    <a:pt x="2029" y="537"/>
                  </a:cubicBezTo>
                  <a:cubicBezTo>
                    <a:pt x="2154" y="406"/>
                    <a:pt x="2145" y="199"/>
                    <a:pt x="2010" y="80"/>
                  </a:cubicBezTo>
                  <a:cubicBezTo>
                    <a:pt x="1949" y="26"/>
                    <a:pt x="1874" y="0"/>
                    <a:pt x="1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937800" y="3303200"/>
              <a:ext cx="139025" cy="178375"/>
            </a:xfrm>
            <a:custGeom>
              <a:avLst/>
              <a:gdLst/>
              <a:ahLst/>
              <a:cxnLst/>
              <a:rect l="l" t="t" r="r" b="b"/>
              <a:pathLst>
                <a:path w="5561" h="7135" extrusionOk="0">
                  <a:moveTo>
                    <a:pt x="3567" y="1"/>
                  </a:moveTo>
                  <a:cubicBezTo>
                    <a:pt x="1600" y="1"/>
                    <a:pt x="1" y="1601"/>
                    <a:pt x="1" y="3567"/>
                  </a:cubicBezTo>
                  <a:cubicBezTo>
                    <a:pt x="1" y="5532"/>
                    <a:pt x="1600" y="7134"/>
                    <a:pt x="3567" y="7134"/>
                  </a:cubicBezTo>
                  <a:cubicBezTo>
                    <a:pt x="4083" y="7134"/>
                    <a:pt x="4593" y="7023"/>
                    <a:pt x="5061" y="6807"/>
                  </a:cubicBezTo>
                  <a:lnTo>
                    <a:pt x="5063" y="6807"/>
                  </a:lnTo>
                  <a:cubicBezTo>
                    <a:pt x="5116" y="6783"/>
                    <a:pt x="5139" y="6719"/>
                    <a:pt x="5113" y="6666"/>
                  </a:cubicBezTo>
                  <a:cubicBezTo>
                    <a:pt x="5096" y="6627"/>
                    <a:pt x="5058" y="6604"/>
                    <a:pt x="5018" y="6604"/>
                  </a:cubicBezTo>
                  <a:cubicBezTo>
                    <a:pt x="5003" y="6604"/>
                    <a:pt x="4987" y="6608"/>
                    <a:pt x="4972" y="6615"/>
                  </a:cubicBezTo>
                  <a:cubicBezTo>
                    <a:pt x="4535" y="6817"/>
                    <a:pt x="4058" y="6922"/>
                    <a:pt x="3576" y="6922"/>
                  </a:cubicBezTo>
                  <a:cubicBezTo>
                    <a:pt x="3573" y="6922"/>
                    <a:pt x="3570" y="6922"/>
                    <a:pt x="3567" y="6922"/>
                  </a:cubicBezTo>
                  <a:cubicBezTo>
                    <a:pt x="1717" y="6922"/>
                    <a:pt x="212" y="5417"/>
                    <a:pt x="212" y="3567"/>
                  </a:cubicBezTo>
                  <a:cubicBezTo>
                    <a:pt x="212" y="1717"/>
                    <a:pt x="1717" y="214"/>
                    <a:pt x="3567" y="214"/>
                  </a:cubicBezTo>
                  <a:cubicBezTo>
                    <a:pt x="3569" y="214"/>
                    <a:pt x="3572" y="214"/>
                    <a:pt x="3574" y="214"/>
                  </a:cubicBezTo>
                  <a:cubicBezTo>
                    <a:pt x="4212" y="214"/>
                    <a:pt x="4837" y="397"/>
                    <a:pt x="5376" y="742"/>
                  </a:cubicBezTo>
                  <a:cubicBezTo>
                    <a:pt x="5395" y="756"/>
                    <a:pt x="5417" y="763"/>
                    <a:pt x="5439" y="763"/>
                  </a:cubicBezTo>
                  <a:cubicBezTo>
                    <a:pt x="5473" y="763"/>
                    <a:pt x="5507" y="745"/>
                    <a:pt x="5528" y="713"/>
                  </a:cubicBezTo>
                  <a:cubicBezTo>
                    <a:pt x="5561" y="661"/>
                    <a:pt x="5544" y="592"/>
                    <a:pt x="5489" y="564"/>
                  </a:cubicBezTo>
                  <a:cubicBezTo>
                    <a:pt x="4916" y="195"/>
                    <a:pt x="4248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993500" y="3405750"/>
              <a:ext cx="97875" cy="53300"/>
            </a:xfrm>
            <a:custGeom>
              <a:avLst/>
              <a:gdLst/>
              <a:ahLst/>
              <a:cxnLst/>
              <a:rect l="l" t="t" r="r" b="b"/>
              <a:pathLst>
                <a:path w="3915" h="2132" extrusionOk="0">
                  <a:moveTo>
                    <a:pt x="3677" y="1"/>
                  </a:moveTo>
                  <a:cubicBezTo>
                    <a:pt x="3587" y="1"/>
                    <a:pt x="3504" y="59"/>
                    <a:pt x="3475" y="149"/>
                  </a:cubicBezTo>
                  <a:cubicBezTo>
                    <a:pt x="3181" y="1078"/>
                    <a:pt x="2317" y="1707"/>
                    <a:pt x="1343" y="1707"/>
                  </a:cubicBezTo>
                  <a:cubicBezTo>
                    <a:pt x="1342" y="1707"/>
                    <a:pt x="1341" y="1707"/>
                    <a:pt x="1340" y="1707"/>
                  </a:cubicBezTo>
                  <a:cubicBezTo>
                    <a:pt x="992" y="1707"/>
                    <a:pt x="649" y="1627"/>
                    <a:pt x="338" y="1470"/>
                  </a:cubicBezTo>
                  <a:cubicBezTo>
                    <a:pt x="307" y="1455"/>
                    <a:pt x="275" y="1448"/>
                    <a:pt x="243" y="1448"/>
                  </a:cubicBezTo>
                  <a:cubicBezTo>
                    <a:pt x="165" y="1448"/>
                    <a:pt x="90" y="1490"/>
                    <a:pt x="53" y="1564"/>
                  </a:cubicBezTo>
                  <a:cubicBezTo>
                    <a:pt x="1" y="1669"/>
                    <a:pt x="43" y="1796"/>
                    <a:pt x="148" y="1850"/>
                  </a:cubicBezTo>
                  <a:cubicBezTo>
                    <a:pt x="532" y="2041"/>
                    <a:pt x="938" y="2131"/>
                    <a:pt x="1336" y="2131"/>
                  </a:cubicBezTo>
                  <a:cubicBezTo>
                    <a:pt x="2452" y="2131"/>
                    <a:pt x="3511" y="1425"/>
                    <a:pt x="3879" y="278"/>
                  </a:cubicBezTo>
                  <a:cubicBezTo>
                    <a:pt x="3914" y="166"/>
                    <a:pt x="3852" y="46"/>
                    <a:pt x="3741" y="11"/>
                  </a:cubicBezTo>
                  <a:cubicBezTo>
                    <a:pt x="3719" y="4"/>
                    <a:pt x="3698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960375" y="3325775"/>
              <a:ext cx="81750" cy="71925"/>
            </a:xfrm>
            <a:custGeom>
              <a:avLst/>
              <a:gdLst/>
              <a:ahLst/>
              <a:cxnLst/>
              <a:rect l="l" t="t" r="r" b="b"/>
              <a:pathLst>
                <a:path w="3270" h="2877" extrusionOk="0">
                  <a:moveTo>
                    <a:pt x="2665" y="1"/>
                  </a:moveTo>
                  <a:cubicBezTo>
                    <a:pt x="1196" y="1"/>
                    <a:pt x="1" y="1196"/>
                    <a:pt x="1" y="2665"/>
                  </a:cubicBezTo>
                  <a:cubicBezTo>
                    <a:pt x="1" y="2782"/>
                    <a:pt x="95" y="2877"/>
                    <a:pt x="213" y="2877"/>
                  </a:cubicBezTo>
                  <a:cubicBezTo>
                    <a:pt x="330" y="2877"/>
                    <a:pt x="424" y="2782"/>
                    <a:pt x="424" y="2665"/>
                  </a:cubicBezTo>
                  <a:cubicBezTo>
                    <a:pt x="424" y="1430"/>
                    <a:pt x="1430" y="424"/>
                    <a:pt x="2665" y="424"/>
                  </a:cubicBezTo>
                  <a:cubicBezTo>
                    <a:pt x="2781" y="424"/>
                    <a:pt x="2897" y="434"/>
                    <a:pt x="3011" y="451"/>
                  </a:cubicBezTo>
                  <a:lnTo>
                    <a:pt x="3009" y="451"/>
                  </a:lnTo>
                  <a:cubicBezTo>
                    <a:pt x="3020" y="453"/>
                    <a:pt x="3030" y="453"/>
                    <a:pt x="3041" y="453"/>
                  </a:cubicBezTo>
                  <a:cubicBezTo>
                    <a:pt x="3144" y="453"/>
                    <a:pt x="3234" y="379"/>
                    <a:pt x="3252" y="275"/>
                  </a:cubicBezTo>
                  <a:cubicBezTo>
                    <a:pt x="3269" y="159"/>
                    <a:pt x="3190" y="50"/>
                    <a:pt x="3076" y="33"/>
                  </a:cubicBezTo>
                  <a:cubicBezTo>
                    <a:pt x="2939" y="12"/>
                    <a:pt x="2802" y="1"/>
                    <a:pt x="2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988925" y="3357100"/>
              <a:ext cx="73325" cy="70575"/>
            </a:xfrm>
            <a:custGeom>
              <a:avLst/>
              <a:gdLst/>
              <a:ahLst/>
              <a:cxnLst/>
              <a:rect l="l" t="t" r="r" b="b"/>
              <a:pathLst>
                <a:path w="2933" h="2823" extrusionOk="0">
                  <a:moveTo>
                    <a:pt x="1522" y="1"/>
                  </a:moveTo>
                  <a:cubicBezTo>
                    <a:pt x="952" y="1"/>
                    <a:pt x="437" y="344"/>
                    <a:pt x="218" y="872"/>
                  </a:cubicBezTo>
                  <a:cubicBezTo>
                    <a:pt x="1" y="1399"/>
                    <a:pt x="120" y="2006"/>
                    <a:pt x="524" y="2410"/>
                  </a:cubicBezTo>
                  <a:cubicBezTo>
                    <a:pt x="794" y="2679"/>
                    <a:pt x="1154" y="2822"/>
                    <a:pt x="1521" y="2822"/>
                  </a:cubicBezTo>
                  <a:cubicBezTo>
                    <a:pt x="1703" y="2822"/>
                    <a:pt x="1887" y="2787"/>
                    <a:pt x="2062" y="2715"/>
                  </a:cubicBezTo>
                  <a:cubicBezTo>
                    <a:pt x="2590" y="2497"/>
                    <a:pt x="2933" y="1982"/>
                    <a:pt x="2933" y="1412"/>
                  </a:cubicBezTo>
                  <a:cubicBezTo>
                    <a:pt x="2933" y="632"/>
                    <a:pt x="2302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73275" y="3238675"/>
              <a:ext cx="307450" cy="307450"/>
            </a:xfrm>
            <a:custGeom>
              <a:avLst/>
              <a:gdLst/>
              <a:ahLst/>
              <a:cxnLst/>
              <a:rect l="l" t="t" r="r" b="b"/>
              <a:pathLst>
                <a:path w="12298" h="12298" extrusionOk="0">
                  <a:moveTo>
                    <a:pt x="6149" y="634"/>
                  </a:moveTo>
                  <a:cubicBezTo>
                    <a:pt x="9189" y="634"/>
                    <a:pt x="11663" y="3108"/>
                    <a:pt x="11663" y="6149"/>
                  </a:cubicBezTo>
                  <a:cubicBezTo>
                    <a:pt x="11663" y="9189"/>
                    <a:pt x="9189" y="11662"/>
                    <a:pt x="6149" y="11662"/>
                  </a:cubicBezTo>
                  <a:cubicBezTo>
                    <a:pt x="3108" y="11662"/>
                    <a:pt x="634" y="9189"/>
                    <a:pt x="634" y="6149"/>
                  </a:cubicBezTo>
                  <a:cubicBezTo>
                    <a:pt x="634" y="3108"/>
                    <a:pt x="3108" y="634"/>
                    <a:pt x="6149" y="634"/>
                  </a:cubicBezTo>
                  <a:close/>
                  <a:moveTo>
                    <a:pt x="6149" y="1"/>
                  </a:moveTo>
                  <a:cubicBezTo>
                    <a:pt x="2758" y="1"/>
                    <a:pt x="1" y="2758"/>
                    <a:pt x="1" y="6149"/>
                  </a:cubicBezTo>
                  <a:cubicBezTo>
                    <a:pt x="1" y="9539"/>
                    <a:pt x="2758" y="12297"/>
                    <a:pt x="6149" y="12297"/>
                  </a:cubicBezTo>
                  <a:cubicBezTo>
                    <a:pt x="9539" y="12297"/>
                    <a:pt x="12298" y="9540"/>
                    <a:pt x="12298" y="6149"/>
                  </a:cubicBezTo>
                  <a:cubicBezTo>
                    <a:pt x="12298" y="2758"/>
                    <a:pt x="9540" y="1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3" name="Google Shape;1243;p45"/>
          <p:cNvCxnSpPr/>
          <p:nvPr/>
        </p:nvCxnSpPr>
        <p:spPr>
          <a:xfrm>
            <a:off x="1338007" y="2783033"/>
            <a:ext cx="411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039;p39">
            <a:extLst>
              <a:ext uri="{FF2B5EF4-FFF2-40B4-BE49-F238E27FC236}">
                <a16:creationId xmlns:a16="http://schemas.microsoft.com/office/drawing/2014/main" id="{140ABB49-ADF0-4ECE-BD96-B9E4C7997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413" y="356048"/>
            <a:ext cx="292958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PON Passive Optical Network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F34C95-BE1C-4BAE-82EC-DDD401B7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034" y="1185351"/>
            <a:ext cx="5600499" cy="378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440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Una imagen dice más que mil palabras.</a:t>
            </a:r>
            <a:endParaRPr dirty="0"/>
          </a:p>
        </p:txBody>
      </p:sp>
      <p:grpSp>
        <p:nvGrpSpPr>
          <p:cNvPr id="1291" name="Google Shape;1291;p47"/>
          <p:cNvGrpSpPr/>
          <p:nvPr/>
        </p:nvGrpSpPr>
        <p:grpSpPr>
          <a:xfrm rot="5400000">
            <a:off x="20694" y="462189"/>
            <a:ext cx="2290315" cy="1365938"/>
            <a:chOff x="-582770" y="3666358"/>
            <a:chExt cx="2290315" cy="1365938"/>
          </a:xfrm>
        </p:grpSpPr>
        <p:sp>
          <p:nvSpPr>
            <p:cNvPr id="1292" name="Google Shape;1292;p47"/>
            <p:cNvSpPr/>
            <p:nvPr/>
          </p:nvSpPr>
          <p:spPr>
            <a:xfrm>
              <a:off x="1254015" y="4735458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-582770" y="4417835"/>
              <a:ext cx="1862289" cy="395491"/>
            </a:xfrm>
            <a:custGeom>
              <a:avLst/>
              <a:gdLst/>
              <a:ahLst/>
              <a:cxnLst/>
              <a:rect l="l" t="t" r="r" b="b"/>
              <a:pathLst>
                <a:path w="22615" h="4803" extrusionOk="0">
                  <a:moveTo>
                    <a:pt x="1" y="0"/>
                  </a:moveTo>
                  <a:lnTo>
                    <a:pt x="1" y="365"/>
                  </a:lnTo>
                  <a:lnTo>
                    <a:pt x="11429" y="365"/>
                  </a:lnTo>
                  <a:lnTo>
                    <a:pt x="11460" y="395"/>
                  </a:lnTo>
                  <a:lnTo>
                    <a:pt x="13010" y="1945"/>
                  </a:lnTo>
                  <a:cubicBezTo>
                    <a:pt x="13922" y="2857"/>
                    <a:pt x="14894" y="3830"/>
                    <a:pt x="15837" y="4742"/>
                  </a:cubicBezTo>
                  <a:lnTo>
                    <a:pt x="15897" y="4803"/>
                  </a:lnTo>
                  <a:lnTo>
                    <a:pt x="22615" y="4803"/>
                  </a:lnTo>
                  <a:lnTo>
                    <a:pt x="22615" y="4408"/>
                  </a:lnTo>
                  <a:lnTo>
                    <a:pt x="16049" y="4408"/>
                  </a:lnTo>
                  <a:cubicBezTo>
                    <a:pt x="15107" y="3526"/>
                    <a:pt x="14195" y="2584"/>
                    <a:pt x="13283" y="1672"/>
                  </a:cubicBezTo>
                  <a:cubicBezTo>
                    <a:pt x="12767" y="1155"/>
                    <a:pt x="12250" y="638"/>
                    <a:pt x="11733" y="122"/>
                  </a:cubicBezTo>
                  <a:lnTo>
                    <a:pt x="11703" y="91"/>
                  </a:lnTo>
                  <a:cubicBezTo>
                    <a:pt x="11672" y="61"/>
                    <a:pt x="11642" y="61"/>
                    <a:pt x="11612" y="31"/>
                  </a:cubicBezTo>
                  <a:lnTo>
                    <a:pt x="115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4" name="Google Shape;1294;p47"/>
            <p:cNvGrpSpPr/>
            <p:nvPr/>
          </p:nvGrpSpPr>
          <p:grpSpPr>
            <a:xfrm>
              <a:off x="-582770" y="3666358"/>
              <a:ext cx="2290315" cy="435914"/>
              <a:chOff x="-565732" y="1582220"/>
              <a:chExt cx="2290315" cy="435914"/>
            </a:xfrm>
          </p:grpSpPr>
          <p:sp>
            <p:nvSpPr>
              <p:cNvPr id="1295" name="Google Shape;1295;p47"/>
              <p:cNvSpPr/>
              <p:nvPr/>
            </p:nvSpPr>
            <p:spPr>
              <a:xfrm>
                <a:off x="-565732" y="1622561"/>
                <a:ext cx="2202713" cy="395573"/>
              </a:xfrm>
              <a:custGeom>
                <a:avLst/>
                <a:gdLst/>
                <a:ahLst/>
                <a:cxnLst/>
                <a:rect l="l" t="t" r="r" b="b"/>
                <a:pathLst>
                  <a:path w="26749" h="4804" extrusionOk="0">
                    <a:moveTo>
                      <a:pt x="14803" y="1"/>
                    </a:moveTo>
                    <a:lnTo>
                      <a:pt x="10457" y="4347"/>
                    </a:lnTo>
                    <a:lnTo>
                      <a:pt x="10396" y="4408"/>
                    </a:lnTo>
                    <a:lnTo>
                      <a:pt x="10396" y="4438"/>
                    </a:lnTo>
                    <a:lnTo>
                      <a:pt x="1" y="4438"/>
                    </a:lnTo>
                    <a:lnTo>
                      <a:pt x="1" y="4803"/>
                    </a:lnTo>
                    <a:lnTo>
                      <a:pt x="10517" y="4803"/>
                    </a:lnTo>
                    <a:lnTo>
                      <a:pt x="10548" y="4773"/>
                    </a:lnTo>
                    <a:cubicBezTo>
                      <a:pt x="10609" y="4742"/>
                      <a:pt x="10639" y="4712"/>
                      <a:pt x="10700" y="4651"/>
                    </a:cubicBezTo>
                    <a:lnTo>
                      <a:pt x="10730" y="4621"/>
                    </a:lnTo>
                    <a:lnTo>
                      <a:pt x="14955" y="365"/>
                    </a:lnTo>
                    <a:lnTo>
                      <a:pt x="26749" y="365"/>
                    </a:lnTo>
                    <a:lnTo>
                      <a:pt x="267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7"/>
              <p:cNvSpPr/>
              <p:nvPr/>
            </p:nvSpPr>
            <p:spPr>
              <a:xfrm>
                <a:off x="1606008" y="1582220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47"/>
            <p:cNvGrpSpPr/>
            <p:nvPr/>
          </p:nvGrpSpPr>
          <p:grpSpPr>
            <a:xfrm>
              <a:off x="-582770" y="3843908"/>
              <a:ext cx="1948882" cy="441085"/>
              <a:chOff x="-565732" y="1759770"/>
              <a:chExt cx="1948882" cy="441085"/>
            </a:xfrm>
          </p:grpSpPr>
          <p:sp>
            <p:nvSpPr>
              <p:cNvPr id="1298" name="Google Shape;1298;p47"/>
              <p:cNvSpPr/>
              <p:nvPr/>
            </p:nvSpPr>
            <p:spPr>
              <a:xfrm>
                <a:off x="-565732" y="1805281"/>
                <a:ext cx="1862289" cy="395573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4" extrusionOk="0">
                    <a:moveTo>
                      <a:pt x="15867" y="1"/>
                    </a:moveTo>
                    <a:lnTo>
                      <a:pt x="15806" y="61"/>
                    </a:lnTo>
                    <a:cubicBezTo>
                      <a:pt x="14864" y="973"/>
                      <a:pt x="13922" y="1946"/>
                      <a:pt x="12980" y="2858"/>
                    </a:cubicBezTo>
                    <a:lnTo>
                      <a:pt x="11460" y="4408"/>
                    </a:lnTo>
                    <a:lnTo>
                      <a:pt x="11429" y="4438"/>
                    </a:lnTo>
                    <a:lnTo>
                      <a:pt x="1" y="4438"/>
                    </a:lnTo>
                    <a:lnTo>
                      <a:pt x="1" y="4803"/>
                    </a:lnTo>
                    <a:lnTo>
                      <a:pt x="11581" y="4803"/>
                    </a:lnTo>
                    <a:lnTo>
                      <a:pt x="11612" y="4773"/>
                    </a:lnTo>
                    <a:cubicBezTo>
                      <a:pt x="11642" y="4742"/>
                      <a:pt x="11672" y="4712"/>
                      <a:pt x="11703" y="4681"/>
                    </a:cubicBezTo>
                    <a:lnTo>
                      <a:pt x="11733" y="4681"/>
                    </a:lnTo>
                    <a:lnTo>
                      <a:pt x="13283" y="3131"/>
                    </a:lnTo>
                    <a:cubicBezTo>
                      <a:pt x="14165" y="2219"/>
                      <a:pt x="15107" y="1277"/>
                      <a:pt x="16049" y="365"/>
                    </a:cubicBezTo>
                    <a:lnTo>
                      <a:pt x="22615" y="365"/>
                    </a:lnTo>
                    <a:lnTo>
                      <a:pt x="226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7"/>
              <p:cNvSpPr/>
              <p:nvPr/>
            </p:nvSpPr>
            <p:spPr>
              <a:xfrm>
                <a:off x="1264575" y="1759770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0" name="Google Shape;1300;p47"/>
            <p:cNvGrpSpPr/>
            <p:nvPr/>
          </p:nvGrpSpPr>
          <p:grpSpPr>
            <a:xfrm>
              <a:off x="-582770" y="4598003"/>
              <a:ext cx="2239329" cy="434292"/>
              <a:chOff x="-565732" y="2666266"/>
              <a:chExt cx="2239329" cy="434292"/>
            </a:xfrm>
          </p:grpSpPr>
          <p:sp>
            <p:nvSpPr>
              <p:cNvPr id="1301" name="Google Shape;1301;p47"/>
              <p:cNvSpPr/>
              <p:nvPr/>
            </p:nvSpPr>
            <p:spPr>
              <a:xfrm>
                <a:off x="-565732" y="2666266"/>
                <a:ext cx="2165163" cy="393021"/>
              </a:xfrm>
              <a:custGeom>
                <a:avLst/>
                <a:gdLst/>
                <a:ahLst/>
                <a:cxnLst/>
                <a:rect l="l" t="t" r="r" b="b"/>
                <a:pathLst>
                  <a:path w="26293" h="4773" extrusionOk="0">
                    <a:moveTo>
                      <a:pt x="1" y="1"/>
                    </a:moveTo>
                    <a:lnTo>
                      <a:pt x="1" y="396"/>
                    </a:lnTo>
                    <a:lnTo>
                      <a:pt x="10396" y="396"/>
                    </a:lnTo>
                    <a:lnTo>
                      <a:pt x="10457" y="457"/>
                    </a:lnTo>
                    <a:lnTo>
                      <a:pt x="14803" y="4773"/>
                    </a:lnTo>
                    <a:lnTo>
                      <a:pt x="26293" y="4773"/>
                    </a:lnTo>
                    <a:cubicBezTo>
                      <a:pt x="26171" y="4712"/>
                      <a:pt x="26050" y="4560"/>
                      <a:pt x="25928" y="4438"/>
                    </a:cubicBezTo>
                    <a:lnTo>
                      <a:pt x="14986" y="4438"/>
                    </a:lnTo>
                    <a:lnTo>
                      <a:pt x="10730" y="183"/>
                    </a:lnTo>
                    <a:cubicBezTo>
                      <a:pt x="10700" y="183"/>
                      <a:pt x="10700" y="183"/>
                      <a:pt x="10700" y="153"/>
                    </a:cubicBezTo>
                    <a:cubicBezTo>
                      <a:pt x="10639" y="92"/>
                      <a:pt x="10609" y="61"/>
                      <a:pt x="10548" y="31"/>
                    </a:cubicBezTo>
                    <a:lnTo>
                      <a:pt x="104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7"/>
              <p:cNvSpPr/>
              <p:nvPr/>
            </p:nvSpPr>
            <p:spPr>
              <a:xfrm>
                <a:off x="1555022" y="298198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Bilbiografía</a:t>
            </a:r>
            <a:endParaRPr dirty="0"/>
          </a:p>
        </p:txBody>
      </p:sp>
      <p:pic>
        <p:nvPicPr>
          <p:cNvPr id="2477" name="Google Shape;24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3313" y="2074200"/>
            <a:ext cx="1967100" cy="196712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1828141-06D5-41E2-AA79-CC0A1403C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59071"/>
              </p:ext>
            </p:extLst>
          </p:nvPr>
        </p:nvGraphicFramePr>
        <p:xfrm>
          <a:off x="2920409" y="1076486"/>
          <a:ext cx="5753010" cy="3658545"/>
        </p:xfrm>
        <a:graphic>
          <a:graphicData uri="http://schemas.openxmlformats.org/drawingml/2006/table">
            <a:tbl>
              <a:tblPr firstRow="1" firstCol="1" bandRow="1">
                <a:tableStyleId>{DEAB54F3-9113-4A79-86C0-28C9BF45D684}</a:tableStyleId>
              </a:tblPr>
              <a:tblGrid>
                <a:gridCol w="276447">
                  <a:extLst>
                    <a:ext uri="{9D8B030D-6E8A-4147-A177-3AD203B41FA5}">
                      <a16:colId xmlns:a16="http://schemas.microsoft.com/office/drawing/2014/main" val="1572866219"/>
                    </a:ext>
                  </a:extLst>
                </a:gridCol>
                <a:gridCol w="5476563">
                  <a:extLst>
                    <a:ext uri="{9D8B030D-6E8A-4147-A177-3AD203B41FA5}">
                      <a16:colId xmlns:a16="http://schemas.microsoft.com/office/drawing/2014/main" val="4074861907"/>
                    </a:ext>
                  </a:extLst>
                </a:gridCol>
              </a:tblGrid>
              <a:tr h="406505"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[1]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chemeClr val="tx1"/>
                          </a:solidFill>
                          <a:effectLst/>
                        </a:rPr>
                        <a:t>W. Tomasi, Sistemas de Comunicaciones </a:t>
                      </a:r>
                      <a:r>
                        <a:rPr lang="es-ES" sz="800" dirty="0" err="1">
                          <a:solidFill>
                            <a:schemeClr val="tx1"/>
                          </a:solidFill>
                          <a:effectLst/>
                        </a:rPr>
                        <a:t>Electronicas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s-ES" sz="800" dirty="0" err="1">
                          <a:solidFill>
                            <a:schemeClr val="tx1"/>
                          </a:solidFill>
                          <a:effectLst/>
                        </a:rPr>
                        <a:t>Mexico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effectLst/>
                        </a:rPr>
                        <a:t>: Pearson </a:t>
                      </a:r>
                      <a:r>
                        <a:rPr lang="es-ES" sz="800" dirty="0" err="1">
                          <a:solidFill>
                            <a:schemeClr val="tx1"/>
                          </a:solidFill>
                          <a:effectLst/>
                        </a:rPr>
                        <a:t>Education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effectLst/>
                        </a:rPr>
                        <a:t>, 2003. </a:t>
                      </a:r>
                      <a:endParaRPr lang="es-EC" sz="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extLst>
                  <a:ext uri="{0D108BD9-81ED-4DB2-BD59-A6C34878D82A}">
                    <a16:rowId xmlns:a16="http://schemas.microsoft.com/office/drawing/2014/main" val="2879163451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[2]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J. M. y. A. L. C. Vega, Sistemas de Telecomunicacion, Cantabria: Universidad de Cantabria, 2007.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extLst>
                  <a:ext uri="{0D108BD9-81ED-4DB2-BD59-A6C34878D82A}">
                    <a16:rowId xmlns:a16="http://schemas.microsoft.com/office/drawing/2014/main" val="2551369143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[3]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M. Guerrero, Diseño y desarrollo de practicas de laboratorio para comunicaciones analogicas basadas en modulacion AM, Cuenca: Universidad de Cuenca, 2016.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extLst>
                  <a:ext uri="{0D108BD9-81ED-4DB2-BD59-A6C34878D82A}">
                    <a16:rowId xmlns:a16="http://schemas.microsoft.com/office/drawing/2014/main" val="1096531346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[4]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Wikipedia, 4 Agosto 2021. [En línea]. Available: https://en.wikipedia.org/wiki/Double-sideband_suppressed- carrier_transmission#:~:text=Double%2Dsideband%20suppressed%2Dcarrier%20transmission.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extLst>
                  <a:ext uri="{0D108BD9-81ED-4DB2-BD59-A6C34878D82A}">
                    <a16:rowId xmlns:a16="http://schemas.microsoft.com/office/drawing/2014/main" val="2669944241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[5]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chemeClr val="tx1"/>
                          </a:solidFill>
                          <a:effectLst/>
                        </a:rPr>
                        <a:t>E. Coach, 04 Agosto 2021. [En línea]. 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Available: https://electronicscoach.com/single-sideband-modulation.html..</a:t>
                      </a:r>
                      <a:endParaRPr lang="es-EC" sz="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extLst>
                  <a:ext uri="{0D108BD9-81ED-4DB2-BD59-A6C34878D82A}">
                    <a16:rowId xmlns:a16="http://schemas.microsoft.com/office/drawing/2014/main" val="1330951269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[6]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M. Zapater, Modulacion y demodulacion lineal, Madrid: Universidad Complutense, 2015.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extLst>
                  <a:ext uri="{0D108BD9-81ED-4DB2-BD59-A6C34878D82A}">
                    <a16:rowId xmlns:a16="http://schemas.microsoft.com/office/drawing/2014/main" val="2696201967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[7]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chemeClr val="tx1"/>
                          </a:solidFill>
                          <a:effectLst/>
                        </a:rPr>
                        <a:t>A. R. y. E. P. A. Blanco, Amplificadores de pequeña señal RF y FI, Venezuela: UNEFA, 2013. </a:t>
                      </a:r>
                      <a:endParaRPr lang="es-EC" sz="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extLst>
                  <a:ext uri="{0D108BD9-81ED-4DB2-BD59-A6C34878D82A}">
                    <a16:rowId xmlns:a16="http://schemas.microsoft.com/office/drawing/2014/main" val="1986650105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[8]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Anonimo, Transmisores de AM, FACET, 2017.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extLst>
                  <a:ext uri="{0D108BD9-81ED-4DB2-BD59-A6C34878D82A}">
                    <a16:rowId xmlns:a16="http://schemas.microsoft.com/office/drawing/2014/main" val="2318525194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[9] </a:t>
                      </a:r>
                      <a:endParaRPr lang="es-EC" sz="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chemeClr val="tx1"/>
                          </a:solidFill>
                          <a:effectLst/>
                        </a:rPr>
                        <a:t>E. Ayarachi, DIAGRAMA A BLOQUES DE UN RECEPTOR DE AM, Academia Edu, 2015. </a:t>
                      </a:r>
                      <a:endParaRPr lang="es-EC" sz="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434" marR="6434" marT="6434" marB="6434"/>
                </a:tc>
                <a:extLst>
                  <a:ext uri="{0D108BD9-81ED-4DB2-BD59-A6C34878D82A}">
                    <a16:rowId xmlns:a16="http://schemas.microsoft.com/office/drawing/2014/main" val="20167937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4791010" y="3155567"/>
            <a:ext cx="3050717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/>
            <a:r>
              <a:rPr lang="es-EC" sz="18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</a:rPr>
              <a:t>ANSI/TIA/EIA-569-A</a:t>
            </a:r>
            <a:endParaRPr lang="es-EC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  <p:grpSp>
        <p:nvGrpSpPr>
          <p:cNvPr id="1041" name="Google Shape;1041;p39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042" name="Google Shape;1042;p39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043" name="Google Shape;1043;p39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avLst/>
                <a:gdLst/>
                <a:ahLst/>
                <a:cxnLst/>
                <a:rect l="l" t="t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avLst/>
                <a:gdLst/>
                <a:ahLst/>
                <a:cxnLst/>
                <a:rect l="l" t="t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w="83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4" name="Google Shape;1054;p39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31177B8-5AC4-4CEA-A3B3-7F9B55F7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9" r="5825"/>
          <a:stretch/>
        </p:blipFill>
        <p:spPr>
          <a:xfrm>
            <a:off x="186932" y="391076"/>
            <a:ext cx="4619640" cy="43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85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1571</TotalTime>
  <Words>714</Words>
  <Application>Microsoft Office PowerPoint</Application>
  <PresentationFormat>Presentación en pantalla (16:9)</PresentationFormat>
  <Paragraphs>117</Paragraphs>
  <Slides>82</Slides>
  <Notes>82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92" baseType="lpstr">
      <vt:lpstr>Josefin Slab SemiBold</vt:lpstr>
      <vt:lpstr>Raleway</vt:lpstr>
      <vt:lpstr>Montserrat</vt:lpstr>
      <vt:lpstr>Times New Roman</vt:lpstr>
      <vt:lpstr>Raleway</vt:lpstr>
      <vt:lpstr>Wingdings 3</vt:lpstr>
      <vt:lpstr>Arial</vt:lpstr>
      <vt:lpstr>Century Gothic</vt:lpstr>
      <vt:lpstr>Lato</vt:lpstr>
      <vt:lpstr>Ion</vt:lpstr>
      <vt:lpstr>Capítulo 4</vt:lpstr>
      <vt:lpstr>Introducción</vt:lpstr>
      <vt:lpstr>EXPERIENCE</vt:lpstr>
      <vt:lpstr>TIPOS DE FIBRA ÓPTICA </vt:lpstr>
      <vt:lpstr>Ancho de Banda de la Fibra Óptica</vt:lpstr>
      <vt:lpstr>Conectores de Fibra Óptica</vt:lpstr>
      <vt:lpstr>ANSI/TIA/EIA-569-A</vt:lpstr>
      <vt:lpstr>ANSI/TIA/EIA-569-A</vt:lpstr>
      <vt:lpstr>ANSI/TIA/EIA-569-A</vt:lpstr>
      <vt:lpstr>ANSI/TIA/EIA-569-A</vt:lpstr>
      <vt:lpstr>ANSI/TIA/EIA-606</vt:lpstr>
      <vt:lpstr>ANSI/TIA/EIA-606</vt:lpstr>
      <vt:lpstr>Formatos de Identificación</vt:lpstr>
      <vt:lpstr>Formatos de Identificación</vt:lpstr>
      <vt:lpstr>Código de colores para las etiquetas ANSI/TIA/EIA-606</vt:lpstr>
      <vt:lpstr>Especificaciones Estándar</vt:lpstr>
      <vt:lpstr>Especificaciones Estándar</vt:lpstr>
      <vt:lpstr>Especificaciones Estándar</vt:lpstr>
      <vt:lpstr>Topología de la Fibra Óptica</vt:lpstr>
      <vt:lpstr>Topología de la Fibra Óptica</vt:lpstr>
      <vt:lpstr>Topología de la Fibra Óptica</vt:lpstr>
      <vt:lpstr>Topología de la Fibra Óptica</vt:lpstr>
      <vt:lpstr>Nombre de Especificación de Red</vt:lpstr>
      <vt:lpstr>Nombre de Especificación de Red</vt:lpstr>
      <vt:lpstr>FTTX</vt:lpstr>
      <vt:lpstr>FTTX</vt:lpstr>
      <vt:lpstr>Arquitectura FTTx</vt:lpstr>
      <vt:lpstr>Arquitectura FTTx</vt:lpstr>
      <vt:lpstr>FTTX</vt:lpstr>
      <vt:lpstr>FTTX</vt:lpstr>
      <vt:lpstr>Infraestructura Redes FTTH</vt:lpstr>
      <vt:lpstr>Infraestructura Redes FTTH</vt:lpstr>
      <vt:lpstr>Infraestructura Redes FTTH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 Mapa de redes PON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PON Passive Optical Network</vt:lpstr>
      <vt:lpstr>Una imagen dice más que mil palabras.</vt:lpstr>
      <vt:lpstr>Bilbiografía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Cableado Estructurado</dc:title>
  <cp:lastModifiedBy>Manobanda Jimenez Kevin Andres</cp:lastModifiedBy>
  <cp:revision>36</cp:revision>
  <dcterms:modified xsi:type="dcterms:W3CDTF">2023-07-17T05:07:32Z</dcterms:modified>
</cp:coreProperties>
</file>